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2" r:id="rId4"/>
    <p:sldMasterId id="2147483663" r:id="rId5"/>
    <p:sldMasterId id="2147483664" r:id="rId6"/>
    <p:sldMasterId id="2147483665"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Lst>
  <p:sldSz cy="5143500" cx="9144000"/>
  <p:notesSz cx="6858000" cy="9144000"/>
  <p:embeddedFontLst>
    <p:embeddedFont>
      <p:font typeface="Roboto"/>
      <p:regular r:id="rId68"/>
      <p:bold r:id="rId69"/>
      <p:italic r:id="rId70"/>
      <p:boldItalic r:id="rId71"/>
    </p:embeddedFont>
    <p:embeddedFont>
      <p:font typeface="Roboto Mono"/>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font" Target="fonts/RobotoMono-bold.fntdata"/><Relationship Id="rId72" Type="http://schemas.openxmlformats.org/officeDocument/2006/relationships/font" Target="fonts/RobotoMono-regular.fntdata"/><Relationship Id="rId31" Type="http://schemas.openxmlformats.org/officeDocument/2006/relationships/slide" Target="slides/slide23.xml"/><Relationship Id="rId75" Type="http://schemas.openxmlformats.org/officeDocument/2006/relationships/font" Target="fonts/RobotoMono-boldItalic.fntdata"/><Relationship Id="rId30" Type="http://schemas.openxmlformats.org/officeDocument/2006/relationships/slide" Target="slides/slide22.xml"/><Relationship Id="rId74" Type="http://schemas.openxmlformats.org/officeDocument/2006/relationships/font" Target="fonts/RobotoMono-italic.fntdata"/><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71" Type="http://schemas.openxmlformats.org/officeDocument/2006/relationships/font" Target="fonts/Roboto-boldItalic.fntdata"/><Relationship Id="rId70" Type="http://schemas.openxmlformats.org/officeDocument/2006/relationships/font" Target="fonts/Roboto-italic.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font" Target="fonts/Roboto-regular.fntdata"/><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Roboto-bold.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sv-S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reference/android/net/ConnectivityManager.html#CONNECTIVITY_ACTION" TargetMode="External"/><Relationship Id="rId3" Type="http://schemas.openxmlformats.org/officeDocument/2006/relationships/hyperlink" Target="https://developer.android.com/guide/topics/manifest/manifest-element.html#package" TargetMode="External"/><Relationship Id="rId4" Type="http://schemas.openxmlformats.org/officeDocument/2006/relationships/hyperlink" Target="https://developer.android.com/reference/android/content/Intent.html#setPackage(java.lang.String)"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guide/topics/manifest/receiver-element.html#exported" TargetMode="External"/><Relationship Id="rId3" Type="http://schemas.openxmlformats.org/officeDocument/2006/relationships/hyperlink" Target="https://developer.android.com/reference/android/content/BroadcastReceiver.html#onReceive(android.content.Context,%20android.content.Intent)" TargetMode="External"/><Relationship Id="rId4" Type="http://schemas.openxmlformats.org/officeDocument/2006/relationships/hyperlink" Target="https://developer.android.com/guide/topics/ui/notifiers/notifications.html"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63aa81fa0a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63aa81fa0a_0_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Units often rely on other units or external dependencies. </a:t>
            </a:r>
            <a:r>
              <a:rPr lang="sv-SE"/>
              <a:t>When creating tests, you have the option of creating real objects or test doubles, such as fake objects or mock objects. (2-4) to allow isolated testing without relying on code that may have problems. it's better to create mock objects if your tests try to perform the Long operations, such as processing a large file.</a:t>
            </a:r>
            <a:endParaRPr/>
          </a:p>
          <a:p>
            <a:pPr indent="0" lvl="0" marL="0" rtl="0" algn="l">
              <a:spcBef>
                <a:spcPts val="0"/>
              </a:spcBef>
              <a:spcAft>
                <a:spcPts val="0"/>
              </a:spcAft>
              <a:buNone/>
            </a:pPr>
            <a:r>
              <a:rPr lang="sv-SE"/>
              <a:t>or  Hard-to-create configuration - weird error conditions like a particular database or network configuration. (last)</a:t>
            </a:r>
            <a:endParaRPr/>
          </a:p>
        </p:txBody>
      </p:sp>
      <p:sp>
        <p:nvSpPr>
          <p:cNvPr id="190" name="Google Shape;190;g63aa81fa0a_0_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63aa81fa0a_0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63aa81fa0a_0_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go over</a:t>
            </a:r>
            <a:endParaRPr/>
          </a:p>
          <a:p>
            <a:pPr indent="0" lvl="0" marL="0" rtl="0" algn="l">
              <a:spcBef>
                <a:spcPts val="0"/>
              </a:spcBef>
              <a:spcAft>
                <a:spcPts val="0"/>
              </a:spcAft>
              <a:buNone/>
            </a:pPr>
            <a:r>
              <a:rPr lang="sv-SE"/>
              <a:t>test types steve into box, click the button, checks that the display says “Hello Steve” in response</a:t>
            </a:r>
            <a:endParaRPr/>
          </a:p>
        </p:txBody>
      </p:sp>
      <p:sp>
        <p:nvSpPr>
          <p:cNvPr id="198" name="Google Shape;198;g63aa81fa0a_0_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63aa81fa0a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63aa81fa0a_0_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go over another example unit test that uses Espresso. We use the new ActivityScenario API to launch the LoginActivity. This creates the activity and brings it to the resumed state, where it is visible to the user and ready for input. ActivityScenario handles all the synchronization with the system and provides support for common scenarios you should be testing such as how your app handles being destroyed and recreated by the system.</a:t>
            </a:r>
            <a:endParaRPr/>
          </a:p>
          <a:p>
            <a:pPr indent="0" lvl="0" marL="0" rtl="0" algn="l">
              <a:spcBef>
                <a:spcPts val="0"/>
              </a:spcBef>
              <a:spcAft>
                <a:spcPts val="0"/>
              </a:spcAft>
              <a:buNone/>
            </a:pPr>
            <a:r>
              <a:rPr lang="sv-SE"/>
              <a:t>We use the Espresso view interaction library to enter text into two text fields and click a button in the UI. Similar to ActivityScenario, Espresso handles multi-threading and synchronization for you and surfaces a readable and fluent API to author tests with.</a:t>
            </a:r>
            <a:endParaRPr/>
          </a:p>
          <a:p>
            <a:pPr indent="0" lvl="0" marL="0" rtl="0" algn="l">
              <a:spcBef>
                <a:spcPts val="0"/>
              </a:spcBef>
              <a:spcAft>
                <a:spcPts val="0"/>
              </a:spcAft>
              <a:buNone/>
            </a:pPr>
            <a:r>
              <a:rPr lang="sv-SE"/>
              <a:t>We use the Intents.getIntents() Espresso API to returns a list of captured intents. We then verify the captured intents using IntentSubject.assertThat(), part of the new Android Truth extensions. The Android Truth extension provides an expressive and readable API to validate states of fundamental Android framework objects.</a:t>
            </a:r>
            <a:endParaRPr/>
          </a:p>
        </p:txBody>
      </p:sp>
      <p:sp>
        <p:nvSpPr>
          <p:cNvPr id="207" name="Google Shape;207;g63aa81fa0a_0_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63aa81fa0a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63aa81fa0a_0_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Smoke testing is a practice that asks (1). This is (2-4). Why do this? we don’t want to run all of our UI tests every single time. UI tests take a long time to run when compared to pretty much every other type of automated test. We do, however, want to run some of the most important tests at critical points. For instance, you might have some quick tests of high level features like login, logout, creating a new account, loading a page. One can easily see how running a subset of your full test suite can save hours of time in a week, which can lead to saving thousands per year. Quick sanity check, and save heavyduty testing for important times (or if a smoke test fails).</a:t>
            </a:r>
            <a:endParaRPr/>
          </a:p>
        </p:txBody>
      </p:sp>
      <p:sp>
        <p:nvSpPr>
          <p:cNvPr id="216" name="Google Shape;216;g63aa81fa0a_0_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63aa81fa0a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63aa81fa0a_0_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Canary testing allows you to test features in the real world. (1). This is different from beta testing - (2). It (3-5). This can also be automated. Once test pass, you can automatically choose a random set of users and push the update to them. </a:t>
            </a:r>
            <a:endParaRPr/>
          </a:p>
        </p:txBody>
      </p:sp>
      <p:sp>
        <p:nvSpPr>
          <p:cNvPr id="225" name="Google Shape;225;g63aa81fa0a_0_9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63aa81fa0a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63aa81fa0a_0_1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g63aa81fa0a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478867de72_0_3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478867de72_0_3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open emulator</a:t>
            </a:r>
            <a:endParaRPr/>
          </a:p>
          <a:p>
            <a:pPr indent="0" lvl="0" marL="0" rtl="0" algn="l">
              <a:spcBef>
                <a:spcPts val="0"/>
              </a:spcBef>
              <a:spcAft>
                <a:spcPts val="0"/>
              </a:spcAft>
              <a:buNone/>
            </a:pPr>
            <a:r>
              <a:rPr lang="sv-SE"/>
              <a:t>adb shell monkey -p com.example.myfirstapp -v 1000</a:t>
            </a:r>
            <a:endParaRPr/>
          </a:p>
          <a:p>
            <a:pPr indent="0" lvl="0" marL="0" rtl="0" algn="l">
              <a:spcBef>
                <a:spcPts val="0"/>
              </a:spcBef>
              <a:spcAft>
                <a:spcPts val="0"/>
              </a:spcAft>
              <a:buNone/>
            </a:pPr>
            <a:r>
              <a:rPr lang="sv-SE"/>
              <a:t>adb shell monkey -p se.chalmers.cse.dit341.group00 -v 1000</a:t>
            </a:r>
            <a:endParaRPr/>
          </a:p>
          <a:p>
            <a:pPr indent="0" lvl="0" marL="0" rtl="0" algn="l">
              <a:spcBef>
                <a:spcPts val="0"/>
              </a:spcBef>
              <a:spcAft>
                <a:spcPts val="0"/>
              </a:spcAft>
              <a:buNone/>
            </a:pPr>
            <a:r>
              <a:t/>
            </a:r>
            <a:endParaRPr/>
          </a:p>
        </p:txBody>
      </p:sp>
      <p:sp>
        <p:nvSpPr>
          <p:cNvPr id="243" name="Google Shape;243;g478867de72_0_3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63aa81fa0a_0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63aa81fa0a_0_1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rgbClr val="202124"/>
                </a:solidFill>
                <a:highlight>
                  <a:srgbClr val="FFFFFF"/>
                </a:highlight>
                <a:latin typeface="Roboto"/>
                <a:ea typeface="Roboto"/>
                <a:cs typeface="Roboto"/>
                <a:sym typeface="Roboto"/>
              </a:rPr>
              <a:t>The Android Profiler tools provide real-time data to help you to understand how your app uses CPU, memory, network, and battery resources. This is a tool included in Android studio, activated using the little meter symbol. The tool shows you where your app is acting in suboptimal ways - using too much memory or CPU, consuming more battery life, downloading when it shouldn’t. This is an essential tool in understanding how to improve the user experience with your app.</a:t>
            </a:r>
            <a:endParaRPr/>
          </a:p>
        </p:txBody>
      </p:sp>
      <p:sp>
        <p:nvSpPr>
          <p:cNvPr id="250" name="Google Shape;250;g63aa81fa0a_0_1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63aa81fa0a_0_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63aa81fa0a_0_1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rgbClr val="202124"/>
                </a:solidFill>
                <a:highlight>
                  <a:srgbClr val="FFFFFF"/>
                </a:highlight>
                <a:latin typeface="Roboto"/>
                <a:ea typeface="Roboto"/>
                <a:cs typeface="Roboto"/>
                <a:sym typeface="Roboto"/>
              </a:rPr>
              <a:t>go over graphs</a:t>
            </a:r>
            <a:endParaRPr>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sv-SE">
                <a:solidFill>
                  <a:srgbClr val="202124"/>
                </a:solidFill>
                <a:highlight>
                  <a:srgbClr val="FFFFFF"/>
                </a:highlight>
                <a:latin typeface="Roboto"/>
                <a:ea typeface="Roboto"/>
                <a:cs typeface="Roboto"/>
                <a:sym typeface="Roboto"/>
              </a:rPr>
              <a:t>see change over time, point out bottlenecks</a:t>
            </a:r>
            <a:endParaRPr>
              <a:solidFill>
                <a:srgbClr val="202124"/>
              </a:solidFill>
              <a:highlight>
                <a:srgbClr val="FFFFFF"/>
              </a:highlight>
              <a:latin typeface="Roboto"/>
              <a:ea typeface="Roboto"/>
              <a:cs typeface="Roboto"/>
              <a:sym typeface="Roboto"/>
            </a:endParaRPr>
          </a:p>
        </p:txBody>
      </p:sp>
      <p:sp>
        <p:nvSpPr>
          <p:cNvPr id="261" name="Google Shape;261;g63aa81fa0a_0_1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61e7d73a85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61e7d73a85_0_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g61e7d73a85_0_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478867de72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g478867de7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 imagine you’ve talked basics before, but a little review. Processes and threads are (1), performing tasks within the operating system. (2) Each process provides the resources needed to execute a program. A process has memory - a virtual address space, executable code, open handles to system objects, a security context, a unique process identifier, environment variables,, and at least one thread of execution. Each process is started with a single thread, often called the primary thread, but can create additional threads from any of its threads. (6) Communication is quite expensive between processes, and can generally only be done via the OS.</a:t>
            </a:r>
            <a:endParaRPr/>
          </a:p>
        </p:txBody>
      </p:sp>
      <p:sp>
        <p:nvSpPr>
          <p:cNvPr id="277" name="Google Shape;27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478867de72_0_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478867de72_0_1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 thread is an entity within a process that can be scheduled for execution (3) The typical difference is that threads (of the same process) run in a shared memory space, while processes run in separate memory spaces. (5-6) (rest)</a:t>
            </a:r>
            <a:endParaRPr/>
          </a:p>
        </p:txBody>
      </p:sp>
      <p:sp>
        <p:nvSpPr>
          <p:cNvPr id="288" name="Google Shape;288;g478867de72_0_1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478867de72_0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478867de72_0_1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(1-2) Every Android app has a main thread which is in charge of handling UI (including measuring and drawing views), coordinating user interactions, and receiving lifecycle events. If there is too much work happening on this thread, the app appears to hang or slow down, leading to an undesirable user experience. (6-7) Any long-running computations and operations such as decoding a bitmap, accessing the disk, or performing network requests should be done on a separate background thread. In general, anything that takes more than a few milliseconds should be delegated to a background thread.</a:t>
            </a:r>
            <a:endParaRPr/>
          </a:p>
        </p:txBody>
      </p:sp>
      <p:sp>
        <p:nvSpPr>
          <p:cNvPr id="297" name="Google Shape;297;g478867de72_0_1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478867de72_0_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478867de72_0_1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speed and efficiency of a long-running, data-intensive operation often improves when you split it into smaller operations running on multiple threads. YOu need to (1), which has a method called “run”. the Runnable.run() method contains the code that's executed. Usually, anything is allowable in a Runnable. Remember, though, that the Runnable won't be running on the UI thread, so it can't directly modify UI objects such as View objects.</a:t>
            </a:r>
            <a:endParaRPr/>
          </a:p>
          <a:p>
            <a:pPr indent="0" lvl="0" marL="0" rtl="0" algn="l">
              <a:spcBef>
                <a:spcPts val="0"/>
              </a:spcBef>
              <a:spcAft>
                <a:spcPts val="0"/>
              </a:spcAft>
              <a:buNone/>
            </a:pPr>
            <a:r>
              <a:rPr lang="sv-SE"/>
              <a:t>At the beginning of the run() method, set the thread to use background priority by calling Process.setThreadPriority() with THREAD_PRIORITY_BACKGROUND. This approach reduces resource competition between the Runnable object's thread and the UI thread.</a:t>
            </a:r>
            <a:endParaRPr/>
          </a:p>
          <a:p>
            <a:pPr indent="0" lvl="0" marL="0" rtl="0" algn="l">
              <a:spcBef>
                <a:spcPts val="0"/>
              </a:spcBef>
              <a:spcAft>
                <a:spcPts val="0"/>
              </a:spcAft>
              <a:buNone/>
            </a:pPr>
            <a:r>
              <a:rPr lang="sv-SE"/>
              <a:t>You should also store a reference to the Runnable object's Thread in the Runnable itself, by calling Thread.currentThread().</a:t>
            </a:r>
            <a:endParaRPr/>
          </a:p>
          <a:p>
            <a:pPr indent="0" lvl="0" marL="0" rtl="0" algn="l">
              <a:spcBef>
                <a:spcPts val="0"/>
              </a:spcBef>
              <a:spcAft>
                <a:spcPts val="0"/>
              </a:spcAft>
              <a:buNone/>
            </a:pPr>
            <a:r>
              <a:t/>
            </a:r>
            <a:endParaRPr/>
          </a:p>
        </p:txBody>
      </p:sp>
      <p:sp>
        <p:nvSpPr>
          <p:cNvPr id="305" name="Google Shape;305;g478867de72_0_1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478867de72_0_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478867de72_0_1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how then do we send data from the task to objects running on the user interface (UI) thread. After task do background work, we need to move the results to UI elements such as bitmaps. Only objects running on the UI thread have access to other objects on that thread. Because tasks that you run on a thread from a thread pool aren't running on your UI thread, they don't have access to UI objects. To move data from a background thread to the UI thread, use a Handler that's running on the UI thread.</a:t>
            </a:r>
            <a:endParaRPr/>
          </a:p>
          <a:p>
            <a:pPr indent="0" lvl="0" marL="0" rtl="0" algn="l">
              <a:spcBef>
                <a:spcPts val="0"/>
              </a:spcBef>
              <a:spcAft>
                <a:spcPts val="0"/>
              </a:spcAft>
              <a:buNone/>
            </a:pPr>
            <a:r>
              <a:rPr lang="sv-SE"/>
              <a:t>Handler is part of the Android system's framework for managing threads. A Handler object receives messages and runs code to handle the messages. Normally, you create a Handler for a new thread, but you can also create a Handler that's connected to an existing thread. When you connect a Handler to your UI thread, the code that handles messages runs on the UI thread.</a:t>
            </a:r>
            <a:endParaRPr/>
          </a:p>
          <a:p>
            <a:pPr indent="0" lvl="0" marL="0" rtl="0" algn="l">
              <a:spcBef>
                <a:spcPts val="0"/>
              </a:spcBef>
              <a:spcAft>
                <a:spcPts val="0"/>
              </a:spcAft>
              <a:buNone/>
            </a:pPr>
            <a:r>
              <a:rPr lang="sv-SE"/>
              <a:t>Inside the Handler, override the handleMessage() method. The Android system invokes this method when it receives a new message for a thread it's managing; all of the Handler objects for a particular thread receive the same message. (code)</a:t>
            </a:r>
            <a:endParaRPr/>
          </a:p>
          <a:p>
            <a:pPr indent="0" lvl="0" marL="0" rtl="0" algn="l">
              <a:spcBef>
                <a:spcPts val="0"/>
              </a:spcBef>
              <a:spcAft>
                <a:spcPts val="0"/>
              </a:spcAft>
              <a:buNone/>
            </a:pPr>
            <a:r>
              <a:t/>
            </a:r>
            <a:endParaRPr/>
          </a:p>
        </p:txBody>
      </p:sp>
      <p:sp>
        <p:nvSpPr>
          <p:cNvPr id="314" name="Google Shape;314;g478867de72_0_1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478867de72_0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478867de72_0_1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Android offers a variety of options for performing backgrounf processing. </a:t>
            </a:r>
            <a:endParaRPr/>
          </a:p>
          <a:p>
            <a:pPr indent="0" lvl="0" marL="0" rtl="0" algn="l">
              <a:spcBef>
                <a:spcPts val="0"/>
              </a:spcBef>
              <a:spcAft>
                <a:spcPts val="0"/>
              </a:spcAft>
              <a:buNone/>
            </a:pPr>
            <a:r>
              <a:rPr lang="sv-SE"/>
              <a:t>(1) </a:t>
            </a:r>
            <a:r>
              <a:rPr lang="sv-SE"/>
              <a:t>WorkManager is an Android library that gracefully runs deferrable background work when the work's conditions (like network availability and power) are satisfied. </a:t>
            </a:r>
            <a:r>
              <a:rPr lang="sv-SE"/>
              <a:t>For work that is deferrable and expected to run even if your device or application restarts, use WorkManager. </a:t>
            </a:r>
            <a:endParaRPr/>
          </a:p>
          <a:p>
            <a:pPr indent="0" lvl="0" marL="0" rtl="0" algn="l">
              <a:spcBef>
                <a:spcPts val="0"/>
              </a:spcBef>
              <a:spcAft>
                <a:spcPts val="0"/>
              </a:spcAft>
              <a:buNone/>
            </a:pPr>
            <a:r>
              <a:rPr lang="sv-SE"/>
              <a:t>(4-5) For user-initiated work that need to run immediately and must execute to completion, use a foreground service - we’ll talk more about services shortly. Using a foreground service tells the system that the app is doing something important and it shouldn’t be killed. Foreground services are visible to users via a non-dismissible notification in the notification tray.</a:t>
            </a:r>
            <a:endParaRPr/>
          </a:p>
        </p:txBody>
      </p:sp>
      <p:sp>
        <p:nvSpPr>
          <p:cNvPr id="323" name="Google Shape;323;g478867de72_0_1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478867de72_0_1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478867de72_0_1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(1) If you need to run a job at a precise time, use AlarmManager. AlarmManager launches your app, if necessary, to do the job at the time you specify. However, if your job does not need to run at a precise time, WorkManager is a better option; WorkManager is better able to balance system resources. For example, if you need to run a job every hour or so, but don't need the job to run at a specific time, you should use WorkManager to set up a recurring job.</a:t>
            </a:r>
            <a:endParaRPr/>
          </a:p>
          <a:p>
            <a:pPr indent="0" lvl="0" marL="0" rtl="0" algn="l">
              <a:spcBef>
                <a:spcPts val="0"/>
              </a:spcBef>
              <a:spcAft>
                <a:spcPts val="0"/>
              </a:spcAft>
              <a:buNone/>
            </a:pPr>
            <a:r>
              <a:rPr lang="sv-SE"/>
              <a:t>(4) If your app is performing long-running HTTP downloads, consider using DownloadManager. Clients may request that a URI be downloaded to a particular destination file that may be outside of the app process. The download manager will conduct the download in the background, taking care of HTTP interactions and retrying downloads after failures or across connectivity changes and system reboots.</a:t>
            </a:r>
            <a:endParaRPr/>
          </a:p>
        </p:txBody>
      </p:sp>
      <p:sp>
        <p:nvSpPr>
          <p:cNvPr id="331" name="Google Shape;331;g478867de72_0_1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478867de72_0_1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478867de72_0_1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HTTP download? Download manager</a:t>
            </a:r>
            <a:endParaRPr/>
          </a:p>
          <a:p>
            <a:pPr indent="0" lvl="0" marL="0" rtl="0" algn="l">
              <a:spcBef>
                <a:spcPts val="0"/>
              </a:spcBef>
              <a:spcAft>
                <a:spcPts val="0"/>
              </a:spcAft>
              <a:buNone/>
            </a:pPr>
            <a:r>
              <a:rPr lang="sv-SE"/>
              <a:t>Can the work be deferred, or does it need to happen right away? For example, if you need to fetch some data from the network in response to the user clicking a button, that work must be done right away. However, if you want to upload your logs to the server, that work can be deferred without affecting your app’s performance or user expectations.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Is the work dependent on system conditions? You might want your job to run only when the device meets certain conditions, such as being connected to power, having internet connectivity, and so on. For example, your app might periodically need to compress its stored data. To avoid affecting the user, you would want this job to happen only when the device is charging and idle.</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Does the job need to run at a precise time? A calendar app might let a user set up a reminder for an event at a specific time. The user expects to see the reminder notification at the correct time. In other cases, the app may not care precisely when the job runs. The app might have general requirements—like, "Job A must run first, then Job B, then Job C"—but it doesn't require jobs to run at a specific time.</a:t>
            </a:r>
            <a:endParaRPr/>
          </a:p>
        </p:txBody>
      </p:sp>
      <p:sp>
        <p:nvSpPr>
          <p:cNvPr id="339" name="Google Shape;339;g478867de72_0_1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478867de72_0_2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478867de72_0_2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g478867de72_0_29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478867de72_0_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478867de72_0_1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 Service is an application component - like Activities - that can perform long-running operations in the background, and it doesn't provide a user interface. Another application component can start a service, and it continues to run in the background even if the user switches to another application. Additionally, a component can bind to a service to interact with it and even perform interprocess communication (IPC). For example, a service can handle network transactions, play music, perform file I/O, or interact with a content provider, all from the background. </a:t>
            </a:r>
            <a:endParaRPr/>
          </a:p>
          <a:p>
            <a:pPr indent="0" lvl="0" marL="0" rtl="0" algn="l">
              <a:spcBef>
                <a:spcPts val="0"/>
              </a:spcBef>
              <a:spcAft>
                <a:spcPts val="0"/>
              </a:spcAft>
              <a:buNone/>
            </a:pPr>
            <a:r>
              <a:rPr lang="sv-SE"/>
              <a:t>any application component can use the service (even from a separate application) in the same way that any component can use an activity—by starting it with an Intent. However, you can declare the service as private in the manifest file and block access from other applications.</a:t>
            </a:r>
            <a:endParaRPr/>
          </a:p>
        </p:txBody>
      </p:sp>
      <p:sp>
        <p:nvSpPr>
          <p:cNvPr id="355" name="Google Shape;355;g478867de72_0_16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61e7d73a6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61e7d73a6a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g61e7d73a6a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478867de72_0_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478867de72_0_1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These are the three different types of services </a:t>
            </a:r>
            <a:endParaRPr/>
          </a:p>
          <a:p>
            <a:pPr indent="0" lvl="0" marL="0" rtl="0" algn="l">
              <a:spcBef>
                <a:spcPts val="0"/>
              </a:spcBef>
              <a:spcAft>
                <a:spcPts val="0"/>
              </a:spcAft>
              <a:buNone/>
            </a:pPr>
            <a:r>
              <a:rPr lang="sv-SE"/>
              <a:t>(1) A foreground service performs some operation that is noticeable to the user. For example, an audio app would use a foreground service to play an audio track. Foreground services must display a Notification. Foreground services continue running even when the user isn't interacting with the app.</a:t>
            </a:r>
            <a:endParaRPr/>
          </a:p>
          <a:p>
            <a:pPr indent="0" lvl="0" marL="0" rtl="0" algn="l">
              <a:spcBef>
                <a:spcPts val="0"/>
              </a:spcBef>
              <a:spcAft>
                <a:spcPts val="0"/>
              </a:spcAft>
              <a:buNone/>
            </a:pPr>
            <a:r>
              <a:rPr lang="sv-SE"/>
              <a:t>(6) A background service performs an operation that isn't directly noticed by the user. For example, if an app used a service to compact its storage, that would usually be a background service.</a:t>
            </a:r>
            <a:endParaRPr/>
          </a:p>
        </p:txBody>
      </p:sp>
      <p:sp>
        <p:nvSpPr>
          <p:cNvPr id="365" name="Google Shape;365;g478867de72_0_1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478867de72_0_1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478867de72_0_1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 service is bound when an application component binds to it by calling bindService(). A bound service offers a client-server interface that allows components to interact with the service, send requests, receive results, and even do so across processes with interprocess communication (IPC). A bound service runs only as long as another application component is bound to it. Multiple components can bind to the service at once, but when all of them unbind, the service is destroyed.</a:t>
            </a:r>
            <a:endParaRPr/>
          </a:p>
          <a:p>
            <a:pPr indent="0" lvl="0" marL="0" rtl="0" algn="l">
              <a:spcBef>
                <a:spcPts val="0"/>
              </a:spcBef>
              <a:spcAft>
                <a:spcPts val="0"/>
              </a:spcAft>
              <a:buNone/>
            </a:pPr>
            <a:r>
              <a:t/>
            </a:r>
            <a:endParaRPr/>
          </a:p>
        </p:txBody>
      </p:sp>
      <p:sp>
        <p:nvSpPr>
          <p:cNvPr id="373" name="Google Shape;373;g478867de72_0_1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478867de72_0_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478867de72_0_1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 service is simply a component that can run in the background, even when the user is not interacting with your application, so you should create a service only if that is what you need. If you must perform work outside of your main thread, but only while the user is interacting with your application, you should instead create a new thread. Consider an alarm clock. (rest)</a:t>
            </a:r>
            <a:endParaRPr/>
          </a:p>
        </p:txBody>
      </p:sp>
      <p:sp>
        <p:nvSpPr>
          <p:cNvPr id="381" name="Google Shape;381;g478867de72_0_1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478867de72_0_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478867de72_0_1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 create a service, you must create a subclass of Service or use one of its existing subclasses. In your implementation, you must override some callback methods that handle key aspects of the service lifecycle and provide a mechanism that allows the components to bind to the service, if appropriate. These are the most important callback methods that you should override:</a:t>
            </a:r>
            <a:endParaRPr/>
          </a:p>
          <a:p>
            <a:pPr indent="0" lvl="0" marL="0" rtl="0" algn="l">
              <a:spcBef>
                <a:spcPts val="0"/>
              </a:spcBef>
              <a:spcAft>
                <a:spcPts val="0"/>
              </a:spcAft>
              <a:buNone/>
            </a:pPr>
            <a:r>
              <a:rPr lang="sv-SE"/>
              <a:t>(3) The system invokes this method by calling startService() when another component (such as an activity) requests that the service be started. When this method executes, the service is started and can run in the background indefinitely. If you implement this, it is your responsibility to stop the service when its work is complete by calling stopSelf() or stopService(). If you only want to provide binding, you don't need to implement this method.</a:t>
            </a:r>
            <a:endParaRPr/>
          </a:p>
          <a:p>
            <a:pPr indent="0" lvl="0" marL="0" rtl="0" algn="l">
              <a:spcBef>
                <a:spcPts val="0"/>
              </a:spcBef>
              <a:spcAft>
                <a:spcPts val="0"/>
              </a:spcAft>
              <a:buNone/>
            </a:pPr>
            <a:r>
              <a:rPr lang="sv-SE"/>
              <a:t>(6) The system invokes this method by calling bindService() when another component wants to bind with the service (such as to perform RPC). In your implementation of this method, you must provide an interface that clients use to communicate with the service. </a:t>
            </a:r>
            <a:endParaRPr/>
          </a:p>
          <a:p>
            <a:pPr indent="0" lvl="0" marL="0" rtl="0" algn="l">
              <a:spcBef>
                <a:spcPts val="0"/>
              </a:spcBef>
              <a:spcAft>
                <a:spcPts val="0"/>
              </a:spcAft>
              <a:buNone/>
            </a:pPr>
            <a:r>
              <a:rPr lang="sv-SE"/>
              <a:t>(8) The system invokes this method to perform one-time setup procedures when the service is initially created (before it calls either onStartCommand() or onBind()). If the service is already running, this method is not called.</a:t>
            </a:r>
            <a:endParaRPr/>
          </a:p>
          <a:p>
            <a:pPr indent="0" lvl="0" marL="0" rtl="0" algn="l">
              <a:spcBef>
                <a:spcPts val="0"/>
              </a:spcBef>
              <a:spcAft>
                <a:spcPts val="0"/>
              </a:spcAft>
              <a:buNone/>
            </a:pPr>
            <a:r>
              <a:rPr lang="sv-SE"/>
              <a:t>(10) The system invokes this method when the service is no longer used and is being destroyed. Your service should implement this to clean up any resources such as threads, registered listeners, or receivers. This is the last call that the service receives.</a:t>
            </a:r>
            <a:endParaRPr/>
          </a:p>
        </p:txBody>
      </p:sp>
      <p:sp>
        <p:nvSpPr>
          <p:cNvPr id="389" name="Google Shape;389;g478867de72_0_1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478867de72_0_2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478867de72_0_2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If a component starts the service by calling startService() (which results in a call to onStartCommand()), the service continues to run until it stops itself with stopSelf() or another component stops it by calling stopService().</a:t>
            </a:r>
            <a:endParaRPr/>
          </a:p>
          <a:p>
            <a:pPr indent="0" lvl="0" marL="0" rtl="0" algn="l">
              <a:spcBef>
                <a:spcPts val="0"/>
              </a:spcBef>
              <a:spcAft>
                <a:spcPts val="0"/>
              </a:spcAft>
              <a:buNone/>
            </a:pPr>
            <a:r>
              <a:rPr lang="sv-SE"/>
              <a:t>If a component calls bindService() to create the service and onStartCommand() is not called, the service runs only as long as the component is bound to it. After the service is unbound from all of its clients, the system destroys it.</a:t>
            </a:r>
            <a:endParaRPr/>
          </a:p>
          <a:p>
            <a:pPr indent="0" lvl="0" marL="0" rtl="0" algn="l">
              <a:spcBef>
                <a:spcPts val="0"/>
              </a:spcBef>
              <a:spcAft>
                <a:spcPts val="0"/>
              </a:spcAft>
              <a:buNone/>
            </a:pPr>
            <a:r>
              <a:rPr lang="sv-SE"/>
              <a:t>The Android system stops a service only when memory is low and it must recover system resources for the activity that has user focus. If the service is bound to an activity that has user focus, it's less likely to be killed; if the service is declared to run in the foreground, it's rarely killed. If the service is started and is long-running, the system lowers its position in the list of background tasks over time, and the service becomes highly susceptible to killing—if your service is started, you must design it to gracefully handle restarts by the system. If the system kills your service, it restarts it as soon as resources become available</a:t>
            </a:r>
            <a:endParaRPr/>
          </a:p>
        </p:txBody>
      </p:sp>
      <p:sp>
        <p:nvSpPr>
          <p:cNvPr id="397" name="Google Shape;397;g478867de72_0_20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478867de72_0_2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478867de72_0_2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entire lifetime of a service occurs between the time that onCreate() is called and the time that onDestroy() returns. Like an activity, a service does its initial setup in onCreate() and releases all remaining resources in onDestroy(). For example, a music playback service can create the thread where the music is played in onCreate(), and then it can stop the thread in onDestroy().The active lifetime of a service begins with a call to either onStartCommand() or onBind(). Each method is handed the Intent that was passed to either startService() or bindService().</a:t>
            </a:r>
            <a:endParaRPr/>
          </a:p>
          <a:p>
            <a:pPr indent="0" lvl="0" marL="0" rtl="0" algn="l">
              <a:spcBef>
                <a:spcPts val="0"/>
              </a:spcBef>
              <a:spcAft>
                <a:spcPts val="0"/>
              </a:spcAft>
              <a:buNone/>
            </a:pPr>
            <a:r>
              <a:rPr lang="sv-SE"/>
              <a:t>If the service is started, the active lifetime ends at the same time that the entire lifetime ends (the service is still active even after onStartCommand() returns). If the service is bound, the active lifetime ends when onUnbind() returns.</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Although the figure separates services that are created by startService() from those created by bindService(), keep in mind that any service, no matter how it's started, can potentially allow clients to bind to it. A service that was initially started with onStartCommand() (by a client calling startService()) can still receive a call to onBind() (when a client calls bindService()).</a:t>
            </a:r>
            <a:endParaRPr/>
          </a:p>
        </p:txBody>
      </p:sp>
      <p:sp>
        <p:nvSpPr>
          <p:cNvPr id="405" name="Google Shape;405;g478867de72_0_2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478867de72_0_2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478867de72_0_2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(1), this is actually a difficult and dangerous multi-threading scenerio. Instead of extending the powerful, but hard to use Services class, (2). The IntentService class does the following:</a:t>
            </a:r>
            <a:endParaRPr/>
          </a:p>
          <a:p>
            <a:pPr indent="0" lvl="0" marL="0" rtl="0" algn="l">
              <a:spcBef>
                <a:spcPts val="0"/>
              </a:spcBef>
              <a:spcAft>
                <a:spcPts val="0"/>
              </a:spcAft>
              <a:buNone/>
            </a:pPr>
            <a:r>
              <a:rPr lang="sv-SE"/>
              <a:t>It creates a default worker thread that executes all of the intents that are delivered to onStartCommand(), separate from your application's main thread.</a:t>
            </a:r>
            <a:endParaRPr/>
          </a:p>
          <a:p>
            <a:pPr indent="0" lvl="0" marL="0" rtl="0" algn="l">
              <a:spcBef>
                <a:spcPts val="0"/>
              </a:spcBef>
              <a:spcAft>
                <a:spcPts val="0"/>
              </a:spcAft>
              <a:buNone/>
            </a:pPr>
            <a:r>
              <a:rPr lang="sv-SE"/>
              <a:t>Creates a work queue that passes one intent at a time to your implementation, so you never have to worry about multi-threading.</a:t>
            </a:r>
            <a:endParaRPr/>
          </a:p>
          <a:p>
            <a:pPr indent="0" lvl="0" marL="0" rtl="0" algn="l">
              <a:spcBef>
                <a:spcPts val="0"/>
              </a:spcBef>
              <a:spcAft>
                <a:spcPts val="0"/>
              </a:spcAft>
              <a:buNone/>
            </a:pPr>
            <a:r>
              <a:rPr lang="sv-SE"/>
              <a:t>Stops the service after all of the start requests are handled, so you never have to call stopSelf().</a:t>
            </a:r>
            <a:endParaRPr/>
          </a:p>
          <a:p>
            <a:pPr indent="0" lvl="0" marL="0" rtl="0" algn="l">
              <a:spcBef>
                <a:spcPts val="0"/>
              </a:spcBef>
              <a:spcAft>
                <a:spcPts val="0"/>
              </a:spcAft>
              <a:buNone/>
            </a:pPr>
            <a:r>
              <a:rPr lang="sv-SE"/>
              <a:t>Provides a default implementation of onBind() that returns null. Provides a default implementation of onStartCommand() that sends the intent to the work queue and then to your implementation.</a:t>
            </a:r>
            <a:endParaRPr/>
          </a:p>
          <a:p>
            <a:pPr indent="0" lvl="0" marL="0" rtl="0" algn="l">
              <a:spcBef>
                <a:spcPts val="0"/>
              </a:spcBef>
              <a:spcAft>
                <a:spcPts val="0"/>
              </a:spcAft>
              <a:buNone/>
            </a:pPr>
            <a:r>
              <a:t/>
            </a:r>
            <a:endParaRPr/>
          </a:p>
        </p:txBody>
      </p:sp>
      <p:sp>
        <p:nvSpPr>
          <p:cNvPr id="414" name="Google Shape;414;g478867de72_0_2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478867de72_0_2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478867de72_0_2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 complete the work that is provided by the client, implement onHandleIntent(). However, you also need to provide a small constructor for the service. When the work queue arrives at a request, onHandleIntent recieves the request, performs the work, and returns the result.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22" name="Google Shape;422;g478867de72_0_2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478867de72_0_2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478867de72_0_2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1" name="Google Shape;431;g478867de72_0_2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478867de72_0_2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478867de72_0_2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Android apps can send or receive broadcast messages from the Android system and other Android apps, similar to the publish-subscribe design pattern. These broadcasts are sent when an event of interest occurs. For example, the Android system sends broadcasts when various system events occur, such as when the system boots up or the device starts charging. Apps can also send custom broadcasts, for example, to notify other apps of something that they might be interested in (for example, some new data has been downloaded).</a:t>
            </a:r>
            <a:endParaRPr/>
          </a:p>
          <a:p>
            <a:pPr indent="0" lvl="0" marL="0" rtl="0" algn="l">
              <a:spcBef>
                <a:spcPts val="0"/>
              </a:spcBef>
              <a:spcAft>
                <a:spcPts val="0"/>
              </a:spcAft>
              <a:buNone/>
            </a:pPr>
            <a:r>
              <a:rPr lang="sv-SE"/>
              <a:t>Apps can register to receive specific broadcasts. When a broadcast is sent, the system automatically routes broadcasts to apps that have subscribed to receive that particular type of broadcast.</a:t>
            </a:r>
            <a:endParaRPr/>
          </a:p>
          <a:p>
            <a:pPr indent="0" lvl="0" marL="0" rtl="0" algn="l">
              <a:spcBef>
                <a:spcPts val="0"/>
              </a:spcBef>
              <a:spcAft>
                <a:spcPts val="0"/>
              </a:spcAft>
              <a:buNone/>
            </a:pPr>
            <a:r>
              <a:rPr lang="sv-SE"/>
              <a:t>Generally speaking, broadcasts can be used as a messaging system across apps and outside of the normal user flow. However, you must be careful not to abuse the opportunity to respond to broadcasts and run jobs in the background that can contribute to a slow system performance, as described in the following video.</a:t>
            </a:r>
            <a:endParaRPr/>
          </a:p>
        </p:txBody>
      </p:sp>
      <p:sp>
        <p:nvSpPr>
          <p:cNvPr id="441" name="Google Shape;441;g478867de72_0_2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61e7d73a8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61e7d73a85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g61e7d73a85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478867de72_0_2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478867de72_0_2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System broadcasts are sent to all apps that are subscribed to receive the event.</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The broadcast message itself is wrapped in an Intent object whose action string identifies the event that occurred (for example android.intent.action.AIRPLANE_MODE). The intent may also include additional information bundled into its extra field. For example, the airplane mode intent includes a boolean extra that indicates whether or not Airplane Mode is on.</a:t>
            </a:r>
            <a:endParaRPr/>
          </a:p>
        </p:txBody>
      </p:sp>
      <p:sp>
        <p:nvSpPr>
          <p:cNvPr id="449" name="Google Shape;449;g478867de72_0_2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478867de72_0_2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478867de72_0_2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Apps can receive broadcasts in two ways: through manifest-declared receivers and context-registered receivers. If you declare a broadcast receiver in your manifest, the system launches your app (if the app is not already running) when the broadcast is sent. </a:t>
            </a:r>
            <a:endParaRPr/>
          </a:p>
          <a:p>
            <a:pPr indent="0" lvl="0" marL="0" rtl="0" algn="l">
              <a:spcBef>
                <a:spcPts val="0"/>
              </a:spcBef>
              <a:spcAft>
                <a:spcPts val="0"/>
              </a:spcAft>
              <a:buNone/>
            </a:pPr>
            <a:r>
              <a:rPr lang="sv-SE"/>
              <a:t>To declare a broadcast receiver in the manifest, Specify the &lt;receiver&gt; element in your app's manifest. (go over code)The intent filters specify the broadcast actions your receiver subscribes to.</a:t>
            </a:r>
            <a:endParaRPr/>
          </a:p>
          <a:p>
            <a:pPr indent="0" lvl="0" marL="0" rtl="0" algn="l">
              <a:spcBef>
                <a:spcPts val="0"/>
              </a:spcBef>
              <a:spcAft>
                <a:spcPts val="0"/>
              </a:spcAft>
              <a:buNone/>
            </a:pPr>
            <a:r>
              <a:rPr lang="sv-SE"/>
              <a:t>Subclass BroadcastReceiver and implement onReceive(Context, Intent). The broadcast receiver in the example logs and displays the contents of the broadcast: (code)</a:t>
            </a:r>
            <a:endParaRPr/>
          </a:p>
          <a:p>
            <a:pPr indent="0" lvl="0" marL="0" rtl="0" algn="l">
              <a:spcBef>
                <a:spcPts val="0"/>
              </a:spcBef>
              <a:spcAft>
                <a:spcPts val="0"/>
              </a:spcAft>
              <a:buNone/>
            </a:pPr>
            <a:r>
              <a:rPr lang="sv-SE"/>
              <a:t>The system package manager registers the receiver when the app is installed. The receiver then becomes a separate entry point into your app which means that the system can start the app and deliver the broadcast if the app is not currently running.</a:t>
            </a:r>
            <a:endParaRPr/>
          </a:p>
        </p:txBody>
      </p:sp>
      <p:sp>
        <p:nvSpPr>
          <p:cNvPr id="457" name="Google Shape;457;g478867de72_0_2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478867de72_0_2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478867de72_0_2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(title) are based on a particular environment. Context-registered receivers receive broadcasts as long as their registering context is valid. For an example, if you register within an Activity context, you receive broadcasts as long as the activity is not destroyed. If you register with the Application context, you receive broadcasts as long as the app is running.</a:t>
            </a:r>
            <a:endParaRPr/>
          </a:p>
          <a:p>
            <a:pPr indent="0" lvl="0" marL="0" rtl="0" algn="l">
              <a:spcBef>
                <a:spcPts val="0"/>
              </a:spcBef>
              <a:spcAft>
                <a:spcPts val="0"/>
              </a:spcAft>
              <a:buNone/>
            </a:pPr>
            <a:r>
              <a:rPr lang="sv-SE"/>
              <a:t>(3-5)</a:t>
            </a:r>
            <a:endParaRPr/>
          </a:p>
          <a:p>
            <a:pPr indent="0" lvl="0" marL="0" rtl="0" algn="l">
              <a:spcBef>
                <a:spcPts val="0"/>
              </a:spcBef>
              <a:spcAft>
                <a:spcPts val="0"/>
              </a:spcAft>
              <a:buNone/>
            </a:pPr>
            <a:r>
              <a:rPr lang="sv-SE"/>
              <a:t>Context-registered receivers receive broadcasts as long as their registering context is valid. For an example, if you register within an Activity context, you receive broadcasts as long as the activity is not destroyed. If you register with the Application context, you receive broadcasts as long as the app is running.To stop receiving broadcasts, call unregisterReceiver(android.content.BroadcastReceiver). Be sure to unregister the receiver when you no longer need it or the context is no longer valid.</a:t>
            </a:r>
            <a:endParaRPr/>
          </a:p>
        </p:txBody>
      </p:sp>
      <p:sp>
        <p:nvSpPr>
          <p:cNvPr id="467" name="Google Shape;467;g478867de72_0_27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478867de72_0_2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478867de72_0_2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Android provides three ways for apps to send broadcast:</a:t>
            </a:r>
            <a:endParaRPr/>
          </a:p>
          <a:p>
            <a:pPr indent="0" lvl="0" marL="0" rtl="0" algn="l">
              <a:spcBef>
                <a:spcPts val="0"/>
              </a:spcBef>
              <a:spcAft>
                <a:spcPts val="0"/>
              </a:spcAft>
              <a:buNone/>
            </a:pPr>
            <a:r>
              <a:rPr lang="sv-SE"/>
              <a:t>The sendOrderedBroadcast(Intent, String) method sends broadcasts to one receiver at a time. As each receiver executes in turn, it can propagate a result to the next receiver, or it can completely abort the broadcast so that it won't be passed to other receivers. The order receivers run in can be controlled; receivers with the same priority will be run in an arbitrary order.</a:t>
            </a:r>
            <a:endParaRPr/>
          </a:p>
          <a:p>
            <a:pPr indent="0" lvl="0" marL="0" rtl="0" algn="l">
              <a:spcBef>
                <a:spcPts val="0"/>
              </a:spcBef>
              <a:spcAft>
                <a:spcPts val="0"/>
              </a:spcAft>
              <a:buNone/>
            </a:pPr>
            <a:r>
              <a:rPr lang="sv-SE"/>
              <a:t>The sendBroadcast(Intent) method sends broadcasts to all receivers in an undefined order. This is called a Normal Broadcast. This is more efficient, but means that receivers cannot read results from other receivers, propagate data received from the broadcast, or abort the broadcast.</a:t>
            </a:r>
            <a:endParaRPr/>
          </a:p>
          <a:p>
            <a:pPr indent="0" lvl="0" marL="0" rtl="0" algn="l">
              <a:spcBef>
                <a:spcPts val="0"/>
              </a:spcBef>
              <a:spcAft>
                <a:spcPts val="0"/>
              </a:spcAft>
              <a:buNone/>
            </a:pPr>
            <a:r>
              <a:t/>
            </a:r>
            <a:endParaRPr/>
          </a:p>
        </p:txBody>
      </p:sp>
      <p:sp>
        <p:nvSpPr>
          <p:cNvPr id="476" name="Google Shape;476;g478867de72_0_2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478867de72_0_3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478867de72_0_3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following code snippet demonstrates how to send a broadcast by creating an Intent and calling sendBroadcast(Intent). The broadcast message is wrapped in an Intent object. The intent's action string must provide the app's Java package name syntax and uniquely identify the broadcast event. You can attach additional information to the intent with putExtra(String, Bundle). You can also limit a broadcast to a set of apps in the same organization by calling setPackage(String) on the intent.</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The LocalBroadcastManager.sendBroadcast method sends broadcasts to receivers that are in the same app as the sender. If you don't need to send broadcasts across apps, use local broadcasts. The implementation is much more efficient (no interprocess communication needed) and you don't need to worry about any security issues related to other apps being able to receive or send your broadcasts.</a:t>
            </a:r>
            <a:endParaRPr/>
          </a:p>
          <a:p>
            <a:pPr indent="0" lvl="0" marL="0" rtl="0" algn="l">
              <a:spcBef>
                <a:spcPts val="0"/>
              </a:spcBef>
              <a:spcAft>
                <a:spcPts val="0"/>
              </a:spcAft>
              <a:buNone/>
            </a:pPr>
            <a:r>
              <a:t/>
            </a:r>
            <a:endParaRPr/>
          </a:p>
        </p:txBody>
      </p:sp>
      <p:sp>
        <p:nvSpPr>
          <p:cNvPr id="484" name="Google Shape;484;g478867de72_0_3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478867de72_0_3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478867de72_0_3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04800" lvl="0" marL="457200" rtl="0" algn="l">
              <a:lnSpc>
                <a:spcPct val="115000"/>
              </a:lnSpc>
              <a:spcBef>
                <a:spcPts val="900"/>
              </a:spcBef>
              <a:spcAft>
                <a:spcPts val="0"/>
              </a:spcAft>
              <a:buClr>
                <a:srgbClr val="202124"/>
              </a:buClr>
              <a:buSzPts val="1200"/>
              <a:buFont typeface="Roboto"/>
              <a:buChar char="●"/>
            </a:pPr>
            <a:r>
              <a:rPr lang="sv-SE">
                <a:solidFill>
                  <a:srgbClr val="202124"/>
                </a:solidFill>
                <a:highlight>
                  <a:srgbClr val="FFFFFF"/>
                </a:highlight>
                <a:latin typeface="Roboto"/>
                <a:ea typeface="Roboto"/>
                <a:cs typeface="Roboto"/>
                <a:sym typeface="Roboto"/>
              </a:rPr>
              <a:t>If you don't need to send broadcasts to components outside of your app, then send and receive local broadcasts. Local Broadcasts can be used as a general purpose pub/sub event bus in your app without any overheads of system wide broadcasts.</a:t>
            </a:r>
            <a:endParaRPr>
              <a:solidFill>
                <a:srgbClr val="202124"/>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02124"/>
              </a:buClr>
              <a:buSzPts val="1200"/>
              <a:buFont typeface="Roboto"/>
              <a:buChar char="●"/>
            </a:pPr>
            <a:r>
              <a:rPr lang="sv-SE">
                <a:solidFill>
                  <a:srgbClr val="202124"/>
                </a:solidFill>
                <a:highlight>
                  <a:srgbClr val="FFFFFF"/>
                </a:highlight>
                <a:latin typeface="Roboto"/>
                <a:ea typeface="Roboto"/>
                <a:cs typeface="Roboto"/>
                <a:sym typeface="Roboto"/>
              </a:rPr>
              <a:t>If many apps have registered to receive the same broadcast in their manifest, it can cause the system to launch a lot of apps, causing a substantial impact on both device performance and user experience. To avoid this, prefer using context registration over manifest declaration. Sometimes, the Android system itself enforces the use of context-registered receivers. For example, the </a:t>
            </a:r>
            <a:r>
              <a:rPr lang="sv-SE" sz="1100">
                <a:solidFill>
                  <a:srgbClr val="039BE5"/>
                </a:solidFill>
                <a:highlight>
                  <a:srgbClr val="F1F3F4"/>
                </a:highlight>
                <a:uFill>
                  <a:noFill/>
                </a:uFill>
                <a:latin typeface="Roboto Mono"/>
                <a:ea typeface="Roboto Mono"/>
                <a:cs typeface="Roboto Mono"/>
                <a:sym typeface="Roboto Mono"/>
                <a:hlinkClick r:id="rId2"/>
              </a:rPr>
              <a:t>CONNECTIVITY_ACTION</a:t>
            </a:r>
            <a:r>
              <a:rPr lang="sv-SE">
                <a:solidFill>
                  <a:srgbClr val="202124"/>
                </a:solidFill>
                <a:highlight>
                  <a:srgbClr val="FFFFFF"/>
                </a:highlight>
                <a:latin typeface="Roboto"/>
                <a:ea typeface="Roboto"/>
                <a:cs typeface="Roboto"/>
                <a:sym typeface="Roboto"/>
              </a:rPr>
              <a:t> broadcast is delivered only to context-registered receivers.</a:t>
            </a:r>
            <a:endParaRPr>
              <a:solidFill>
                <a:srgbClr val="202124"/>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02124"/>
              </a:buClr>
              <a:buSzPts val="1200"/>
              <a:buFont typeface="Roboto"/>
              <a:buChar char="●"/>
            </a:pPr>
            <a:r>
              <a:rPr lang="sv-SE">
                <a:solidFill>
                  <a:srgbClr val="202124"/>
                </a:solidFill>
                <a:highlight>
                  <a:srgbClr val="FFFFFF"/>
                </a:highlight>
                <a:latin typeface="Roboto"/>
                <a:ea typeface="Roboto"/>
                <a:cs typeface="Roboto"/>
                <a:sym typeface="Roboto"/>
              </a:rPr>
              <a:t>Do not broadcast sensitive information using an implicit intent. The information can be read by any app that registers to receive the broadcast. Instead, you can specify a permission when sending a broadcast. you can specify a </a:t>
            </a:r>
            <a:r>
              <a:rPr lang="sv-SE">
                <a:solidFill>
                  <a:srgbClr val="039BE5"/>
                </a:solidFill>
                <a:highlight>
                  <a:srgbClr val="FFFFFF"/>
                </a:highlight>
                <a:uFill>
                  <a:noFill/>
                </a:uFill>
                <a:latin typeface="Roboto"/>
                <a:ea typeface="Roboto"/>
                <a:cs typeface="Roboto"/>
                <a:sym typeface="Roboto"/>
                <a:hlinkClick r:id="rId3"/>
              </a:rPr>
              <a:t>package</a:t>
            </a:r>
            <a:r>
              <a:rPr lang="sv-SE">
                <a:solidFill>
                  <a:srgbClr val="202124"/>
                </a:solidFill>
                <a:highlight>
                  <a:srgbClr val="FFFFFF"/>
                </a:highlight>
                <a:latin typeface="Roboto"/>
                <a:ea typeface="Roboto"/>
                <a:cs typeface="Roboto"/>
                <a:sym typeface="Roboto"/>
              </a:rPr>
              <a:t> with </a:t>
            </a:r>
            <a:r>
              <a:rPr lang="sv-SE" sz="1100">
                <a:solidFill>
                  <a:srgbClr val="039BE5"/>
                </a:solidFill>
                <a:highlight>
                  <a:srgbClr val="F1F3F4"/>
                </a:highlight>
                <a:uFill>
                  <a:noFill/>
                </a:uFill>
                <a:latin typeface="Roboto Mono"/>
                <a:ea typeface="Roboto Mono"/>
                <a:cs typeface="Roboto Mono"/>
                <a:sym typeface="Roboto Mono"/>
                <a:hlinkClick r:id="rId4"/>
              </a:rPr>
              <a:t>setPackage(String)</a:t>
            </a:r>
            <a:r>
              <a:rPr lang="sv-SE">
                <a:solidFill>
                  <a:srgbClr val="202124"/>
                </a:solidFill>
                <a:highlight>
                  <a:srgbClr val="FFFFFF"/>
                </a:highlight>
                <a:latin typeface="Roboto"/>
                <a:ea typeface="Roboto"/>
                <a:cs typeface="Roboto"/>
                <a:sym typeface="Roboto"/>
              </a:rPr>
              <a:t> when sending a broadcast. The system restricts the broadcast to the set of apps that match the package. You can send local broadcasts.</a:t>
            </a:r>
            <a:endParaRPr/>
          </a:p>
        </p:txBody>
      </p:sp>
      <p:sp>
        <p:nvSpPr>
          <p:cNvPr id="493" name="Google Shape;493;g478867de72_0_3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g478867de72_0_3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478867de72_0_3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04800" lvl="0" marL="457200" rtl="0" algn="l">
              <a:lnSpc>
                <a:spcPct val="115000"/>
              </a:lnSpc>
              <a:spcBef>
                <a:spcPts val="900"/>
              </a:spcBef>
              <a:spcAft>
                <a:spcPts val="0"/>
              </a:spcAft>
              <a:buClr>
                <a:srgbClr val="202124"/>
              </a:buClr>
              <a:buSzPts val="1200"/>
              <a:buFont typeface="Roboto"/>
              <a:buChar char="●"/>
            </a:pPr>
            <a:r>
              <a:rPr lang="sv-SE">
                <a:solidFill>
                  <a:srgbClr val="202124"/>
                </a:solidFill>
                <a:highlight>
                  <a:srgbClr val="FFFFFF"/>
                </a:highlight>
                <a:latin typeface="Roboto"/>
                <a:ea typeface="Roboto"/>
                <a:cs typeface="Roboto"/>
                <a:sym typeface="Roboto"/>
              </a:rPr>
              <a:t>When you register a receiver, any app can send potentially malicious broadcasts to your app's receiver. There are three ways to limit the broadcasts that your app receives: You can specify a permission when registering a broadcast receiver. For manifest-declared receivers, you can set the </a:t>
            </a:r>
            <a:r>
              <a:rPr lang="sv-SE">
                <a:solidFill>
                  <a:srgbClr val="039BE5"/>
                </a:solidFill>
                <a:highlight>
                  <a:srgbClr val="FFFFFF"/>
                </a:highlight>
                <a:uFill>
                  <a:noFill/>
                </a:uFill>
                <a:latin typeface="Roboto"/>
                <a:ea typeface="Roboto"/>
                <a:cs typeface="Roboto"/>
                <a:sym typeface="Roboto"/>
                <a:hlinkClick r:id="rId2"/>
              </a:rPr>
              <a:t>android:exported</a:t>
            </a:r>
            <a:r>
              <a:rPr lang="sv-SE">
                <a:solidFill>
                  <a:srgbClr val="202124"/>
                </a:solidFill>
                <a:highlight>
                  <a:srgbClr val="FFFFFF"/>
                </a:highlight>
                <a:latin typeface="Roboto"/>
                <a:ea typeface="Roboto"/>
                <a:cs typeface="Roboto"/>
                <a:sym typeface="Roboto"/>
              </a:rPr>
              <a:t> attribute to "false" in the manifest. The receiver does not receive broadcasts from sources outside of the app. You can limit yourself to only local broadcasts.</a:t>
            </a:r>
            <a:endParaRPr>
              <a:solidFill>
                <a:srgbClr val="202124"/>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02124"/>
              </a:buClr>
              <a:buSzPts val="1200"/>
              <a:buFont typeface="Roboto"/>
              <a:buChar char="●"/>
            </a:pPr>
            <a:r>
              <a:rPr lang="sv-SE">
                <a:solidFill>
                  <a:srgbClr val="202124"/>
                </a:solidFill>
                <a:highlight>
                  <a:srgbClr val="FFFFFF"/>
                </a:highlight>
                <a:latin typeface="Roboto"/>
                <a:ea typeface="Roboto"/>
                <a:cs typeface="Roboto"/>
                <a:sym typeface="Roboto"/>
              </a:rPr>
              <a:t>The namespace for broadcast actions is global. Make sure that action names and other strings are written in a namespace you own, or else you may inadvertently conflict with other apps.</a:t>
            </a:r>
            <a:endParaRPr>
              <a:solidFill>
                <a:srgbClr val="202124"/>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02124"/>
              </a:buClr>
              <a:buSzPts val="1200"/>
              <a:buFont typeface="Roboto"/>
              <a:buChar char="●"/>
            </a:pPr>
            <a:r>
              <a:rPr lang="sv-SE">
                <a:solidFill>
                  <a:srgbClr val="202124"/>
                </a:solidFill>
                <a:highlight>
                  <a:srgbClr val="FFFFFF"/>
                </a:highlight>
                <a:latin typeface="Roboto"/>
                <a:ea typeface="Roboto"/>
                <a:cs typeface="Roboto"/>
                <a:sym typeface="Roboto"/>
              </a:rPr>
              <a:t>Because a receiver's </a:t>
            </a:r>
            <a:r>
              <a:rPr lang="sv-SE" sz="1100">
                <a:solidFill>
                  <a:srgbClr val="039BE5"/>
                </a:solidFill>
                <a:highlight>
                  <a:srgbClr val="F1F3F4"/>
                </a:highlight>
                <a:uFill>
                  <a:noFill/>
                </a:uFill>
                <a:latin typeface="Roboto Mono"/>
                <a:ea typeface="Roboto Mono"/>
                <a:cs typeface="Roboto Mono"/>
                <a:sym typeface="Roboto Mono"/>
                <a:hlinkClick r:id="rId3"/>
              </a:rPr>
              <a:t>onReceive(Context, Intent)</a:t>
            </a:r>
            <a:r>
              <a:rPr lang="sv-SE">
                <a:solidFill>
                  <a:srgbClr val="202124"/>
                </a:solidFill>
                <a:highlight>
                  <a:srgbClr val="FFFFFF"/>
                </a:highlight>
                <a:latin typeface="Roboto"/>
                <a:ea typeface="Roboto"/>
                <a:cs typeface="Roboto"/>
                <a:sym typeface="Roboto"/>
              </a:rPr>
              <a:t> method runs on the main thread, it should execute and return quickly. If you need to perform long running work, be careful about spawning threads or starting background services because the system can kill the entire process after </a:t>
            </a:r>
            <a:r>
              <a:rPr lang="sv-SE" sz="1100">
                <a:solidFill>
                  <a:srgbClr val="37474F"/>
                </a:solidFill>
                <a:highlight>
                  <a:srgbClr val="F1F3F4"/>
                </a:highlight>
                <a:latin typeface="Roboto Mono"/>
                <a:ea typeface="Roboto Mono"/>
                <a:cs typeface="Roboto Mono"/>
                <a:sym typeface="Roboto Mono"/>
              </a:rPr>
              <a:t>onReceive()</a:t>
            </a:r>
            <a:r>
              <a:rPr lang="sv-SE">
                <a:solidFill>
                  <a:srgbClr val="202124"/>
                </a:solidFill>
                <a:highlight>
                  <a:srgbClr val="FFFFFF"/>
                </a:highlight>
                <a:latin typeface="Roboto"/>
                <a:ea typeface="Roboto"/>
                <a:cs typeface="Roboto"/>
                <a:sym typeface="Roboto"/>
              </a:rPr>
              <a:t> returns. </a:t>
            </a:r>
            <a:endParaRPr>
              <a:solidFill>
                <a:srgbClr val="202124"/>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02124"/>
              </a:buClr>
              <a:buSzPts val="1200"/>
              <a:buFont typeface="Roboto"/>
              <a:buChar char="●"/>
            </a:pPr>
            <a:r>
              <a:rPr lang="sv-SE">
                <a:solidFill>
                  <a:srgbClr val="202124"/>
                </a:solidFill>
                <a:highlight>
                  <a:srgbClr val="FFFFFF"/>
                </a:highlight>
                <a:latin typeface="Roboto"/>
                <a:ea typeface="Roboto"/>
                <a:cs typeface="Roboto"/>
                <a:sym typeface="Roboto"/>
              </a:rPr>
              <a:t>Do not start activities from broadcast receivers because the user experience is jarring; especially if there is more than one receiver. Instead, consider displaying a </a:t>
            </a:r>
            <a:r>
              <a:rPr lang="sv-SE">
                <a:solidFill>
                  <a:srgbClr val="039BE5"/>
                </a:solidFill>
                <a:highlight>
                  <a:srgbClr val="FFFFFF"/>
                </a:highlight>
                <a:uFill>
                  <a:noFill/>
                </a:uFill>
                <a:latin typeface="Roboto"/>
                <a:ea typeface="Roboto"/>
                <a:cs typeface="Roboto"/>
                <a:sym typeface="Roboto"/>
                <a:hlinkClick r:id="rId4"/>
              </a:rPr>
              <a:t>notification</a:t>
            </a:r>
            <a:r>
              <a:rPr lang="sv-SE">
                <a:solidFill>
                  <a:srgbClr val="202124"/>
                </a:solidFill>
                <a:highlight>
                  <a:srgbClr val="FFFFFF"/>
                </a:highlight>
                <a:latin typeface="Roboto"/>
                <a:ea typeface="Roboto"/>
                <a:cs typeface="Roboto"/>
                <a:sym typeface="Roboto"/>
              </a:rPr>
              <a:t>.</a:t>
            </a:r>
            <a:endParaRPr>
              <a:solidFill>
                <a:srgbClr val="202124"/>
              </a:solidFill>
              <a:highlight>
                <a:srgbClr val="FFFFFF"/>
              </a:highlight>
              <a:latin typeface="Roboto"/>
              <a:ea typeface="Roboto"/>
              <a:cs typeface="Roboto"/>
              <a:sym typeface="Roboto"/>
            </a:endParaRPr>
          </a:p>
          <a:p>
            <a:pPr indent="0" lvl="0" marL="0" rtl="0" algn="l">
              <a:spcBef>
                <a:spcPts val="900"/>
              </a:spcBef>
              <a:spcAft>
                <a:spcPts val="0"/>
              </a:spcAft>
              <a:buNone/>
            </a:pPr>
            <a:r>
              <a:t/>
            </a:r>
            <a:endParaRPr/>
          </a:p>
        </p:txBody>
      </p:sp>
      <p:sp>
        <p:nvSpPr>
          <p:cNvPr id="501" name="Google Shape;501;g478867de72_0_3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g61e7d73a85_0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61e7d73a85_0_1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9" name="Google Shape;509;g61e7d73a85_0_10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Google Shape;514;g478867de72_0_3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478867de72_0_3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 content provider manages access to a central repository of data.Content providers can help an application manage access to data stored by itself, stored by other apps, and provide a way to share data with other apps. They encapsulate the data, and provide mechanisms for defining data security. A provider is part of an Android application, which often provides its own UI for working with the data. However, content providers are primarily intended to be used by other applications, which access the provider using a provider client object. Together, providers and provider clients offer a consistent, standard interface to data that also handles inter-process communication and secure data access. Typically you work with content providers in one of two scenarios; you may want to implement code to access an existing content provider in another application, or you may want to create a new content provider in your application to share data with other applications.</a:t>
            </a:r>
            <a:endParaRPr/>
          </a:p>
        </p:txBody>
      </p:sp>
      <p:sp>
        <p:nvSpPr>
          <p:cNvPr id="516" name="Google Shape;516;g478867de72_0_3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g63a5cdf7b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63a5cdf7b1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Content providers offer granular control over the permissions for accessing data. You can choose to restrict access to a content provider from solely within your application, grant blanket permission to access data from other applications, or configure different permissions for reading and writing data. </a:t>
            </a:r>
            <a:endParaRPr/>
          </a:p>
          <a:p>
            <a:pPr indent="0" lvl="0" marL="0" rtl="0" algn="l">
              <a:spcBef>
                <a:spcPts val="0"/>
              </a:spcBef>
              <a:spcAft>
                <a:spcPts val="0"/>
              </a:spcAft>
              <a:buNone/>
            </a:pPr>
            <a:r>
              <a:rPr lang="sv-SE"/>
              <a:t>You can use a content provider to abstract away the details for accessing different data sources in your application. For example, your application might store structured records in a SQLite database, as well as video and audio files. You can use a content provider to access all of this data, if you implement this development pattern in your application.</a:t>
            </a:r>
            <a:endParaRPr/>
          </a:p>
          <a:p>
            <a:pPr indent="0" lvl="0" marL="0" rtl="0" algn="l">
              <a:spcBef>
                <a:spcPts val="0"/>
              </a:spcBef>
              <a:spcAft>
                <a:spcPts val="0"/>
              </a:spcAft>
              <a:buNone/>
            </a:pPr>
            <a:r>
              <a:rPr lang="sv-SE"/>
              <a:t>CursorLoader objects use content providers to run asynchronous queries and then return the results to the UI layer in your application. This offers an easy way to load data into a UI in a seamless way, where you can swap out different data sources.</a:t>
            </a:r>
            <a:endParaRPr/>
          </a:p>
        </p:txBody>
      </p:sp>
      <p:sp>
        <p:nvSpPr>
          <p:cNvPr id="525" name="Google Shape;525;g63a5cdf7b1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63aa81fa0a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63aa81fa0a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Before your app enters the hands of users, it is crucial to test it. Tests in Android typically come in three forms, ordered by both the level of granularity and the volume of testing that should be conducted.</a:t>
            </a:r>
            <a:endParaRPr/>
          </a:p>
          <a:p>
            <a:pPr indent="0" lvl="0" marL="0" rtl="0" algn="l">
              <a:spcBef>
                <a:spcPts val="0"/>
              </a:spcBef>
              <a:spcAft>
                <a:spcPts val="0"/>
              </a:spcAft>
              <a:buNone/>
            </a:pPr>
            <a:r>
              <a:rPr lang="sv-SE"/>
              <a:t>U</a:t>
            </a:r>
            <a:r>
              <a:rPr lang="sv-SE"/>
              <a:t>nit tests validate your app's behavior one class at a time. These are written in JUnit, like the unit tests for any Java app. You initialize classes, call the methods of those classes, and check the results. As much as possible, you attempt to test that class in isolation, </a:t>
            </a:r>
            <a:r>
              <a:rPr lang="sv-SE"/>
              <a:t>separate</a:t>
            </a:r>
            <a:r>
              <a:rPr lang="sv-SE"/>
              <a:t> from other classes and external dependencies.</a:t>
            </a:r>
            <a:endParaRPr/>
          </a:p>
          <a:p>
            <a:pPr indent="0" lvl="0" marL="0" rtl="0" algn="l">
              <a:spcBef>
                <a:spcPts val="0"/>
              </a:spcBef>
              <a:spcAft>
                <a:spcPts val="0"/>
              </a:spcAft>
              <a:buNone/>
            </a:pPr>
            <a:r>
              <a:rPr lang="sv-SE"/>
              <a:t>Integration tests validate either interactions between levels of the stack within a module - a cluster of classes-, or interactions between related modules.</a:t>
            </a:r>
            <a:endParaRPr/>
          </a:p>
          <a:p>
            <a:pPr indent="0" lvl="0" marL="0" rtl="0" algn="l">
              <a:spcBef>
                <a:spcPts val="0"/>
              </a:spcBef>
              <a:spcAft>
                <a:spcPts val="0"/>
              </a:spcAft>
              <a:buNone/>
            </a:pPr>
            <a:r>
              <a:rPr lang="sv-SE"/>
              <a:t>End-to-end tests, generally done through the UI, that validate user journeys spanning multiple modules of your app.</a:t>
            </a:r>
            <a:endParaRPr/>
          </a:p>
          <a:p>
            <a:pPr indent="0" lvl="0" marL="0" rtl="0" algn="l">
              <a:spcBef>
                <a:spcPts val="0"/>
              </a:spcBef>
              <a:spcAft>
                <a:spcPts val="0"/>
              </a:spcAft>
              <a:buNone/>
            </a:pPr>
            <a:r>
              <a:t/>
            </a:r>
            <a:endParaRPr/>
          </a:p>
        </p:txBody>
      </p:sp>
      <p:sp>
        <p:nvSpPr>
          <p:cNvPr id="146" name="Google Shape;146;g63aa81fa0a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63a5cdf7b1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63a5cdf7b1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When you want to access data in a content provider, you use the ContentResolver object in your application's Context to communicate with the provider as a client. The ContentResolver object communicates with the provider object, an instance of a class that implements ContentProvider. The provider object receives data requests from clients, and returns the results. This object has methods that call identically-named methods in the provider object. The ContentResolver methods provide the basic "CRUD" (create, retrieve, update, and delete) functions of persistent storage.</a:t>
            </a:r>
            <a:endParaRPr/>
          </a:p>
          <a:p>
            <a:pPr indent="0" lvl="0" marL="0" rtl="0" algn="l">
              <a:spcBef>
                <a:spcPts val="0"/>
              </a:spcBef>
              <a:spcAft>
                <a:spcPts val="0"/>
              </a:spcAft>
              <a:buNone/>
            </a:pPr>
            <a:r>
              <a:rPr lang="sv-SE"/>
              <a:t>A common pattern for accessing a ContentProvider from your UI uses a CursorLoader to run an asynchronous query in the background. The Activity or Fragment in your UI call a CursorLoader to the query, which in turn gets the ContentProvider using the ContentResolver. This allows the UI to continue to be available to the user while the query is running.</a:t>
            </a:r>
            <a:endParaRPr/>
          </a:p>
        </p:txBody>
      </p:sp>
      <p:sp>
        <p:nvSpPr>
          <p:cNvPr id="533" name="Google Shape;533;g63a5cdf7b1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g63a5cdf7b1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63a5cdf7b1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(1) One of the built-in providers in the Android platform is the user dictionary, which stores the spellings of non-standard words that the user wants to keep. Each row represents an instance of a word that might not be found in a standard dictionary. Each column represents some data for that word, such as the language setting of the keyboard.</a:t>
            </a:r>
            <a:endParaRPr/>
          </a:p>
          <a:p>
            <a:pPr indent="0" lvl="0" marL="0" rtl="0" algn="l">
              <a:spcBef>
                <a:spcPts val="0"/>
              </a:spcBef>
              <a:spcAft>
                <a:spcPts val="0"/>
              </a:spcAft>
              <a:buNone/>
            </a:pPr>
            <a:r>
              <a:rPr lang="sv-SE"/>
              <a:t>To get a list of the words and their locales from the User Dictionary Provider, you call ContentResolver.query(). The query() method calls the ContentProvider.query() method defined by the User Dictionary Provider.</a:t>
            </a:r>
            <a:endParaRPr/>
          </a:p>
        </p:txBody>
      </p:sp>
      <p:sp>
        <p:nvSpPr>
          <p:cNvPr id="543" name="Google Shape;543;g63a5cdf7b1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g63a5cdf7b1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63a5cdf7b1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following lines of code show a ContentResolver.query() call. </a:t>
            </a:r>
            <a:endParaRPr/>
          </a:p>
        </p:txBody>
      </p:sp>
      <p:sp>
        <p:nvSpPr>
          <p:cNvPr id="551" name="Google Shape;551;g63a5cdf7b1_0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Google Shape;567;g63a5cdf7b1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63a5cdf7b1_0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use the user dictionary as an example. Lets defines some variables for accessing the User Dictionary Provider A provider client query is similar to an SQL query, and it contains a set of columns to return, a set of selection criteria, and a sort order.</a:t>
            </a:r>
            <a:endParaRPr/>
          </a:p>
          <a:p>
            <a:pPr indent="0" lvl="0" marL="0" rtl="0" algn="l">
              <a:spcBef>
                <a:spcPts val="0"/>
              </a:spcBef>
              <a:spcAft>
                <a:spcPts val="0"/>
              </a:spcAft>
              <a:buNone/>
            </a:pPr>
            <a:r>
              <a:rPr lang="sv-SE"/>
              <a:t>The set of columns that the query should return is called a projection (the variable mProjection).</a:t>
            </a:r>
            <a:endParaRPr/>
          </a:p>
          <a:p>
            <a:pPr indent="0" lvl="0" marL="0" rtl="0" algn="l">
              <a:spcBef>
                <a:spcPts val="0"/>
              </a:spcBef>
              <a:spcAft>
                <a:spcPts val="0"/>
              </a:spcAft>
              <a:buNone/>
            </a:pPr>
            <a:r>
              <a:rPr lang="sv-SE"/>
              <a:t>The expression that specifies the rows to retrieve is split into a selection clause and selection arguments. The selection clause is a combination of logical and Boolean expressions, column names, and values (the variable mSelectionClause). If you specify the replaceable parameter ? instead of a value, the query method retrieves the value from the selection arguments array (the variable mSelectionArgs). If the user enters a word, the selection clause is set to UserDictionary.Words.WORD + " = ?" and the first element of selection arguments array is set to the word the user enters.</a:t>
            </a:r>
            <a:endParaRPr/>
          </a:p>
        </p:txBody>
      </p:sp>
      <p:sp>
        <p:nvSpPr>
          <p:cNvPr id="569" name="Google Shape;569;g63a5cdf7b1_0_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Google Shape;578;g63a5cdf7b1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63a5cdf7b1_0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 insert data into a provider, you call the ContentResolver.insert() method. This method inserts a new row into the provider and returns a content URI for that row.The data for the new row goes into a single ContentValues object, which is similar in form to a one-row cursor. The snippet doesn't add the _ID column, because this column is maintained automatically. The provider assigns a unique value of _ID to every row that is added.</a:t>
            </a:r>
            <a:endParaRPr/>
          </a:p>
          <a:p>
            <a:pPr indent="0" lvl="0" marL="0" rtl="0" algn="l">
              <a:spcBef>
                <a:spcPts val="0"/>
              </a:spcBef>
              <a:spcAft>
                <a:spcPts val="0"/>
              </a:spcAft>
              <a:buNone/>
            </a:pPr>
            <a:r>
              <a:rPr lang="sv-SE"/>
              <a:t>(go over example)</a:t>
            </a:r>
            <a:endParaRPr/>
          </a:p>
        </p:txBody>
      </p:sp>
      <p:sp>
        <p:nvSpPr>
          <p:cNvPr id="580" name="Google Shape;580;g63a5cdf7b1_0_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Google Shape;586;g63a5cdf7b1_0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63a5cdf7b1_0_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 update a row, you use a ContentValues object with the updated values just as you do with an insertion, and selection criteria just as you do with a query. The client method you use is ContentResolver.update(). You only need to add values to the ContentValues object for columns you're updating. If you want to clear the contents of a column, set the value to null.The following snippet changes all the rows whose locale has the language "en" to a have a locale of null. The return value is the number of rows that were updated: (LIKE is a partial match)</a:t>
            </a:r>
            <a:endParaRPr/>
          </a:p>
        </p:txBody>
      </p:sp>
      <p:sp>
        <p:nvSpPr>
          <p:cNvPr id="588" name="Google Shape;588;g63a5cdf7b1_0_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g63a5cdf7b1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63a5cdf7b1_0_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Deleting rows is similar to retrieving row data: you specify selection criteria for the rows you want to delete and the client method returns the number of deleted rows. The following snippet deletes rows whose appid matches "user". The method returns the number of deleted rows.</a:t>
            </a:r>
            <a:endParaRPr/>
          </a:p>
        </p:txBody>
      </p:sp>
      <p:sp>
        <p:nvSpPr>
          <p:cNvPr id="597" name="Google Shape;597;g63a5cdf7b1_0_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g63a5cdf7b1_0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63a5cdf7b1_0_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5" name="Google Shape;605;g63a5cdf7b1_0_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g478867de72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478867de72_0_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3" name="Google Shape;613;g478867de72_0_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Google Shape;619;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0" name="Google Shape;62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63aa81fa0a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63aa81fa0a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 Google generally recommends a split of: 70 percent small, 20 percent medium, and 10 percent large. The reason for this is that as you work up the pyramid, from smal unitl tests to large UI tests, each test increases in fidelity but also increases in execution time and effort to maintain and debug. Therefore, you should write more unit tests than integration tests, and more integration tests than end-to-end tests. Unit tests run through the command line, on the machine you use to develop the app. They run quickly, in milliseconds, without an emulator or device. UI tests must run in Android, on the live app, so they require emulators or physical devices. You should run them on multiple devices too. This dramatically increases the requires execution time. UI tests are also often more complex, so they require more maintenance effort too. The good news is that this split also works out even without the speed factor. Units are tested in isolation. Well-tested units should integrate more cleanly - if there are issues, they are due to the integration itself and not a problem solely in one unit. Creating more unit tests makes the other levels easier as well. Cheaper and easier.</a:t>
            </a:r>
            <a:endParaRPr/>
          </a:p>
        </p:txBody>
      </p:sp>
      <p:sp>
        <p:nvSpPr>
          <p:cNvPr id="155" name="Google Shape;155;g63aa81fa0a_0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63aa81fa0a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63aa81fa0a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You should create and test code iteratively. </a:t>
            </a:r>
            <a:r>
              <a:rPr lang="sv-SE"/>
              <a:t>When developing a feature iteratively, you should start by either writing a new test or by adding cases and assertions to an existing unit test. The test fails at first because the feature isn't implemented yet. This is called test-driven development. Why write a test before writing code? Because it makes you think through the behavior of that feature. THis reduces the likelihood of making a mistake. It also gives you the ability to test your feature instantly once it is implemented.  The test will pass when the feature is completed CORRECTLY. </a:t>
            </a:r>
            <a:endParaRPr/>
          </a:p>
          <a:p>
            <a:pPr indent="0" lvl="0" marL="0" rtl="0" algn="l">
              <a:spcBef>
                <a:spcPts val="0"/>
              </a:spcBef>
              <a:spcAft>
                <a:spcPts val="0"/>
              </a:spcAft>
              <a:buNone/>
            </a:pPr>
            <a:r>
              <a:rPr lang="sv-SE"/>
              <a:t>The full developpment cycle then contains a series of nested, iterative cycles where a long, slow, UI-driven cycle tests the integration of code units. You test the units themselves using shorter, faster development cycles. This set of cycles continues until your app is complete.</a:t>
            </a:r>
            <a:endParaRPr/>
          </a:p>
        </p:txBody>
      </p:sp>
      <p:sp>
        <p:nvSpPr>
          <p:cNvPr id="164" name="Google Shape;164;g63aa81fa0a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63aa81fa0a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63aa81fa0a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 make your code easier to test, develop your code in terms of modules, where each module represents a specific task that users complete within your app. Each module will form a set of classes, encompassing UI elements, underlying business logic, and data.</a:t>
            </a:r>
            <a:endParaRPr/>
          </a:p>
          <a:p>
            <a:pPr indent="0" lvl="0" marL="0" rtl="0" algn="l">
              <a:spcBef>
                <a:spcPts val="0"/>
              </a:spcBef>
              <a:spcAft>
                <a:spcPts val="0"/>
              </a:spcAft>
              <a:buNone/>
            </a:pPr>
            <a:r>
              <a:rPr lang="sv-SE"/>
              <a:t>For example, a "task list" app might have modules for creating tasks, viewing statistics about completed tasks, and taking photographs to associate with a particular task. This way of thinking allows you to split up development, think about one aspect of the app at a time, and organize both the code and testing efforts. A modular architecture helps you keep unrelated classes decoupled and independent. </a:t>
            </a:r>
            <a:endParaRPr/>
          </a:p>
          <a:p>
            <a:pPr indent="0" lvl="0" marL="0" rtl="0" algn="l">
              <a:spcBef>
                <a:spcPts val="0"/>
              </a:spcBef>
              <a:spcAft>
                <a:spcPts val="0"/>
              </a:spcAft>
              <a:buNone/>
            </a:pPr>
            <a:r>
              <a:rPr lang="sv-SE"/>
              <a:t>It's important to set well-defined boundaries around each module, and to create new modules as your app grows in scale and complexity. Each module should have only one area of focus, and the APIs that allow for inter-module communication should be consistent. </a:t>
            </a:r>
            <a:endParaRPr/>
          </a:p>
        </p:txBody>
      </p:sp>
      <p:sp>
        <p:nvSpPr>
          <p:cNvPr id="173" name="Google Shape;173;g63aa81fa0a_0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63aa81fa0a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63aa81fa0a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It's important to consider the units of responsibility that emerge as you design the new feature. For each unit, you write one or more corresponding unit tests. Your unit tests should nearly exhaust all possible interactions with the unit, including standard interactions, invalid inputs, and cases where resources aren't available.As you add and change methods within a particular class, create and run unit tests against them.</a:t>
            </a:r>
            <a:endParaRPr/>
          </a:p>
          <a:p>
            <a:pPr indent="0" lvl="0" marL="0" rtl="0" algn="l">
              <a:spcBef>
                <a:spcPts val="0"/>
              </a:spcBef>
              <a:spcAft>
                <a:spcPts val="0"/>
              </a:spcAft>
              <a:buNone/>
            </a:pPr>
            <a:r>
              <a:rPr lang="sv-SE"/>
              <a:t>(last two points). </a:t>
            </a:r>
            <a:endParaRPr/>
          </a:p>
        </p:txBody>
      </p:sp>
      <p:sp>
        <p:nvSpPr>
          <p:cNvPr id="181" name="Google Shape;181;g63aa81fa0a_0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green">
  <p:cSld name="Title green">
    <p:spTree>
      <p:nvGrpSpPr>
        <p:cNvPr id="13" name="Shape 13"/>
        <p:cNvGrpSpPr/>
        <p:nvPr/>
      </p:nvGrpSpPr>
      <p:grpSpPr>
        <a:xfrm>
          <a:off x="0" y="0"/>
          <a:ext cx="0" cy="0"/>
          <a:chOff x="0" y="0"/>
          <a:chExt cx="0" cy="0"/>
        </a:xfrm>
      </p:grpSpPr>
      <p:sp>
        <p:nvSpPr>
          <p:cNvPr id="14" name="Google Shape;14;p2"/>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0000"/>
              </a:lnSpc>
              <a:spcBef>
                <a:spcPts val="750"/>
              </a:spcBef>
              <a:spcAft>
                <a:spcPts val="0"/>
              </a:spcAft>
              <a:buClr>
                <a:schemeClr val="lt1"/>
              </a:buClr>
              <a:buSzPts val="4000"/>
              <a:buFont typeface="Arial"/>
              <a:buNone/>
              <a:defRPr b="1" i="0" sz="40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5" name="Google Shape;15;p2"/>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eamble, list one column">
  <p:cSld name="Preamble, list one column">
    <p:spTree>
      <p:nvGrpSpPr>
        <p:cNvPr id="77" name="Shape 77"/>
        <p:cNvGrpSpPr/>
        <p:nvPr/>
      </p:nvGrpSpPr>
      <p:grpSpPr>
        <a:xfrm>
          <a:off x="0" y="0"/>
          <a:ext cx="0" cy="0"/>
          <a:chOff x="0" y="0"/>
          <a:chExt cx="0" cy="0"/>
        </a:xfrm>
      </p:grpSpPr>
      <p:sp>
        <p:nvSpPr>
          <p:cNvPr id="78" name="Google Shape;78;p14"/>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79" name="Google Shape;79;p14"/>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80" name="Google Shape;80;p14"/>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81" name="Google Shape;81;p14"/>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82" name="Google Shape;82;p14"/>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3" name="Google Shape;83;p14"/>
          <p:cNvSpPr txBox="1"/>
          <p:nvPr>
            <p:ph idx="1" type="body"/>
          </p:nvPr>
        </p:nvSpPr>
        <p:spPr>
          <a:xfrm>
            <a:off x="468890" y="1282390"/>
            <a:ext cx="8217900" cy="3480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 two columns">
  <p:cSld name="List two columns">
    <p:spTree>
      <p:nvGrpSpPr>
        <p:cNvPr id="84" name="Shape 84"/>
        <p:cNvGrpSpPr/>
        <p:nvPr/>
      </p:nvGrpSpPr>
      <p:grpSpPr>
        <a:xfrm>
          <a:off x="0" y="0"/>
          <a:ext cx="0" cy="0"/>
          <a:chOff x="0" y="0"/>
          <a:chExt cx="0" cy="0"/>
        </a:xfrm>
      </p:grpSpPr>
      <p:sp>
        <p:nvSpPr>
          <p:cNvPr id="85" name="Google Shape;85;p15"/>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6" name="Google Shape;86;p15"/>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7" name="Google Shape;87;p15"/>
          <p:cNvSpPr txBox="1"/>
          <p:nvPr>
            <p:ph idx="1" type="body"/>
          </p:nvPr>
        </p:nvSpPr>
        <p:spPr>
          <a:xfrm>
            <a:off x="468890" y="1282390"/>
            <a:ext cx="8217900" cy="3480300"/>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8" name="Google Shape;88;p15"/>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89" name="Google Shape;89;p15"/>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90" name="Google Shape;90;p15"/>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eamble, list two columns">
  <p:cSld name="Preamble, list two columns">
    <p:spTree>
      <p:nvGrpSpPr>
        <p:cNvPr id="91" name="Shape 91"/>
        <p:cNvGrpSpPr/>
        <p:nvPr/>
      </p:nvGrpSpPr>
      <p:grpSpPr>
        <a:xfrm>
          <a:off x="0" y="0"/>
          <a:ext cx="0" cy="0"/>
          <a:chOff x="0" y="0"/>
          <a:chExt cx="0" cy="0"/>
        </a:xfrm>
      </p:grpSpPr>
      <p:sp>
        <p:nvSpPr>
          <p:cNvPr id="92" name="Google Shape;92;p16"/>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3" name="Google Shape;93;p16"/>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94" name="Google Shape;94;p16"/>
          <p:cNvSpPr txBox="1"/>
          <p:nvPr>
            <p:ph idx="1" type="body"/>
          </p:nvPr>
        </p:nvSpPr>
        <p:spPr>
          <a:xfrm>
            <a:off x="468890" y="1282390"/>
            <a:ext cx="8217900" cy="3480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5" name="Google Shape;95;p16"/>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96" name="Google Shape;96;p16"/>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97" name="Google Shape;97;p16"/>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block">
  <p:cSld name="Textblock">
    <p:spTree>
      <p:nvGrpSpPr>
        <p:cNvPr id="98" name="Shape 98"/>
        <p:cNvGrpSpPr/>
        <p:nvPr/>
      </p:nvGrpSpPr>
      <p:grpSpPr>
        <a:xfrm>
          <a:off x="0" y="0"/>
          <a:ext cx="0" cy="0"/>
          <a:chOff x="0" y="0"/>
          <a:chExt cx="0" cy="0"/>
        </a:xfrm>
      </p:grpSpPr>
      <p:sp>
        <p:nvSpPr>
          <p:cNvPr id="99" name="Google Shape;99;p17"/>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100" name="Google Shape;100;p17"/>
          <p:cNvSpPr txBox="1"/>
          <p:nvPr>
            <p:ph type="title"/>
          </p:nvPr>
        </p:nvSpPr>
        <p:spPr>
          <a:xfrm>
            <a:off x="468890" y="614003"/>
            <a:ext cx="8217900" cy="7521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01" name="Google Shape;101;p17"/>
          <p:cNvSpPr txBox="1"/>
          <p:nvPr>
            <p:ph idx="1" type="body"/>
          </p:nvPr>
        </p:nvSpPr>
        <p:spPr>
          <a:xfrm>
            <a:off x="468890" y="1366024"/>
            <a:ext cx="8217900" cy="3093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2" name="Google Shape;102;p17"/>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03" name="Google Shape;103;p17"/>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04" name="Google Shape;104;p17"/>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 with image">
  <p:cSld name="List with image">
    <p:spTree>
      <p:nvGrpSpPr>
        <p:cNvPr id="105" name="Shape 105"/>
        <p:cNvGrpSpPr/>
        <p:nvPr/>
      </p:nvGrpSpPr>
      <p:grpSpPr>
        <a:xfrm>
          <a:off x="0" y="0"/>
          <a:ext cx="0" cy="0"/>
          <a:chOff x="0" y="0"/>
          <a:chExt cx="0" cy="0"/>
        </a:xfrm>
      </p:grpSpPr>
      <p:sp>
        <p:nvSpPr>
          <p:cNvPr id="106" name="Google Shape;106;p18"/>
          <p:cNvSpPr/>
          <p:nvPr>
            <p:ph idx="2" type="pic"/>
          </p:nvPr>
        </p:nvSpPr>
        <p:spPr>
          <a:xfrm>
            <a:off x="6553200" y="418169"/>
            <a:ext cx="2590800" cy="4512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07" name="Google Shape;107;p18"/>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108" name="Google Shape;108;p18"/>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09" name="Google Shape;109;p18"/>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10" name="Google Shape;110;p18"/>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111" name="Google Shape;111;p18"/>
          <p:cNvSpPr txBox="1"/>
          <p:nvPr>
            <p:ph type="title"/>
          </p:nvPr>
        </p:nvSpPr>
        <p:spPr>
          <a:xfrm>
            <a:off x="468890" y="614004"/>
            <a:ext cx="5875200" cy="9138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12" name="Google Shape;112;p18"/>
          <p:cNvSpPr txBox="1"/>
          <p:nvPr>
            <p:ph idx="1" type="body"/>
          </p:nvPr>
        </p:nvSpPr>
        <p:spPr>
          <a:xfrm>
            <a:off x="468890" y="1709378"/>
            <a:ext cx="5875200" cy="3154800"/>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 one column">
  <p:cSld name="List one column">
    <p:spTree>
      <p:nvGrpSpPr>
        <p:cNvPr id="20" name="Shape 20"/>
        <p:cNvGrpSpPr/>
        <p:nvPr/>
      </p:nvGrpSpPr>
      <p:grpSpPr>
        <a:xfrm>
          <a:off x="0" y="0"/>
          <a:ext cx="0" cy="0"/>
          <a:chOff x="0" y="0"/>
          <a:chExt cx="0" cy="0"/>
        </a:xfrm>
      </p:grpSpPr>
      <p:sp>
        <p:nvSpPr>
          <p:cNvPr id="21" name="Google Shape;21;p4"/>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22" name="Google Shape;22;p4"/>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3" name="Google Shape;23;p4"/>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4" name="Google Shape;24;p4"/>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25" name="Google Shape;25;p4"/>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4"/>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eamble, list one column">
  <p:cSld name="Preamble, list one column">
    <p:spTree>
      <p:nvGrpSpPr>
        <p:cNvPr id="27" name="Shape 27"/>
        <p:cNvGrpSpPr/>
        <p:nvPr/>
      </p:nvGrpSpPr>
      <p:grpSpPr>
        <a:xfrm>
          <a:off x="0" y="0"/>
          <a:ext cx="0" cy="0"/>
          <a:chOff x="0" y="0"/>
          <a:chExt cx="0" cy="0"/>
        </a:xfrm>
      </p:grpSpPr>
      <p:sp>
        <p:nvSpPr>
          <p:cNvPr id="28" name="Google Shape;28;p5"/>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29" name="Google Shape;29;p5"/>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0" name="Google Shape;30;p5"/>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1" name="Google Shape;31;p5"/>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32" name="Google Shape;32;p5"/>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 two columns">
  <p:cSld name="List two columns">
    <p:spTree>
      <p:nvGrpSpPr>
        <p:cNvPr id="34" name="Shape 34"/>
        <p:cNvGrpSpPr/>
        <p:nvPr/>
      </p:nvGrpSpPr>
      <p:grpSpPr>
        <a:xfrm>
          <a:off x="0" y="0"/>
          <a:ext cx="0" cy="0"/>
          <a:chOff x="0" y="0"/>
          <a:chExt cx="0" cy="0"/>
        </a:xfrm>
      </p:grpSpPr>
      <p:sp>
        <p:nvSpPr>
          <p:cNvPr id="35" name="Google Shape;35;p6"/>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36" name="Google Shape;36;p6"/>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6"/>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8" name="Google Shape;38;p6"/>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9" name="Google Shape;39;p6"/>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0" name="Google Shape;40;p6"/>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eamble, list two columns">
  <p:cSld name="Preamble, list two columns">
    <p:spTree>
      <p:nvGrpSpPr>
        <p:cNvPr id="41" name="Shape 41"/>
        <p:cNvGrpSpPr/>
        <p:nvPr/>
      </p:nvGrpSpPr>
      <p:grpSpPr>
        <a:xfrm>
          <a:off x="0" y="0"/>
          <a:ext cx="0" cy="0"/>
          <a:chOff x="0" y="0"/>
          <a:chExt cx="0" cy="0"/>
        </a:xfrm>
      </p:grpSpPr>
      <p:sp>
        <p:nvSpPr>
          <p:cNvPr id="42" name="Google Shape;42;p7"/>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43" name="Google Shape;43;p7"/>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4" name="Google Shape;44;p7"/>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 name="Google Shape;45;p7"/>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6" name="Google Shape;46;p7"/>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7" name="Google Shape;47;p7"/>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block">
  <p:cSld name="Textblock">
    <p:spTree>
      <p:nvGrpSpPr>
        <p:cNvPr id="48" name="Shape 48"/>
        <p:cNvGrpSpPr/>
        <p:nvPr/>
      </p:nvGrpSpPr>
      <p:grpSpPr>
        <a:xfrm>
          <a:off x="0" y="0"/>
          <a:ext cx="0" cy="0"/>
          <a:chOff x="0" y="0"/>
          <a:chExt cx="0" cy="0"/>
        </a:xfrm>
      </p:grpSpPr>
      <p:sp>
        <p:nvSpPr>
          <p:cNvPr id="49" name="Google Shape;49;p8"/>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0" name="Google Shape;50;p8"/>
          <p:cNvSpPr txBox="1"/>
          <p:nvPr>
            <p:ph type="title"/>
          </p:nvPr>
        </p:nvSpPr>
        <p:spPr>
          <a:xfrm>
            <a:off x="468890" y="614003"/>
            <a:ext cx="8217910" cy="752021"/>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Google Shape;51;p8"/>
          <p:cNvSpPr txBox="1"/>
          <p:nvPr>
            <p:ph idx="1" type="body"/>
          </p:nvPr>
        </p:nvSpPr>
        <p:spPr>
          <a:xfrm>
            <a:off x="468890" y="1366024"/>
            <a:ext cx="8217910" cy="30932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 name="Google Shape;52;p8"/>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3" name="Google Shape;53;p8"/>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4" name="Google Shape;54;p8"/>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 with image">
  <p:cSld name="List with image">
    <p:spTree>
      <p:nvGrpSpPr>
        <p:cNvPr id="55" name="Shape 55"/>
        <p:cNvGrpSpPr/>
        <p:nvPr/>
      </p:nvGrpSpPr>
      <p:grpSpPr>
        <a:xfrm>
          <a:off x="0" y="0"/>
          <a:ext cx="0" cy="0"/>
          <a:chOff x="0" y="0"/>
          <a:chExt cx="0" cy="0"/>
        </a:xfrm>
      </p:grpSpPr>
      <p:sp>
        <p:nvSpPr>
          <p:cNvPr id="56" name="Google Shape;56;p9"/>
          <p:cNvSpPr/>
          <p:nvPr>
            <p:ph idx="2" type="pic"/>
          </p:nvPr>
        </p:nvSpPr>
        <p:spPr>
          <a:xfrm>
            <a:off x="6553200" y="418169"/>
            <a:ext cx="2590800" cy="451210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 name="Google Shape;57;p9"/>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8" name="Google Shape;58;p9"/>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9" name="Google Shape;59;p9"/>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60" name="Google Shape;60;p9"/>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61" name="Google Shape;61;p9"/>
          <p:cNvSpPr txBox="1"/>
          <p:nvPr>
            <p:ph type="title"/>
          </p:nvPr>
        </p:nvSpPr>
        <p:spPr>
          <a:xfrm>
            <a:off x="468890" y="614004"/>
            <a:ext cx="5875349" cy="913714"/>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2" name="Google Shape;62;p9"/>
          <p:cNvSpPr txBox="1"/>
          <p:nvPr>
            <p:ph idx="1" type="body"/>
          </p:nvPr>
        </p:nvSpPr>
        <p:spPr>
          <a:xfrm>
            <a:off x="468890" y="1709378"/>
            <a:ext cx="5875349" cy="3154853"/>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sta bilden">
  <p:cSld name="Sista bilden">
    <p:spTree>
      <p:nvGrpSpPr>
        <p:cNvPr id="65" name="Shape 6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 one column">
  <p:cSld name="List one column">
    <p:spTree>
      <p:nvGrpSpPr>
        <p:cNvPr id="70" name="Shape 70"/>
        <p:cNvGrpSpPr/>
        <p:nvPr/>
      </p:nvGrpSpPr>
      <p:grpSpPr>
        <a:xfrm>
          <a:off x="0" y="0"/>
          <a:ext cx="0" cy="0"/>
          <a:chOff x="0" y="0"/>
          <a:chExt cx="0" cy="0"/>
        </a:xfrm>
      </p:grpSpPr>
      <p:sp>
        <p:nvSpPr>
          <p:cNvPr id="71" name="Google Shape;71;p13"/>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2" name="Google Shape;72;p13"/>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73" name="Google Shape;73;p13"/>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74" name="Google Shape;74;p13"/>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75" name="Google Shape;75;p13"/>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6" name="Google Shape;76;p13"/>
          <p:cNvSpPr txBox="1"/>
          <p:nvPr>
            <p:ph idx="1" type="body"/>
          </p:nvPr>
        </p:nvSpPr>
        <p:spPr>
          <a:xfrm>
            <a:off x="468890" y="1282390"/>
            <a:ext cx="8217900" cy="3480300"/>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png"/><Relationship Id="rId3" Type="http://schemas.openxmlformats.org/officeDocument/2006/relationships/slideLayout" Target="../slideLayouts/slideLayout1.xml"/><Relationship Id="rId4" Type="http://schemas.openxmlformats.org/officeDocument/2006/relationships/theme" Target="../theme/theme5.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theme" Target="../theme/theme4.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8.xml"/><Relationship Id="rId3"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5.png"/><Relationship Id="rId3" Type="http://schemas.openxmlformats.org/officeDocument/2006/relationships/slideLayout" Target="../slideLayouts/slideLayout9.xml"/><Relationship Id="rId4" Type="http://schemas.openxmlformats.org/officeDocument/2006/relationships/slideLayout" Target="../slideLayouts/slideLayout10.xml"/><Relationship Id="rId9" Type="http://schemas.openxmlformats.org/officeDocument/2006/relationships/theme" Target="../theme/theme2.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1"/>
            <a:ext cx="9144000" cy="5143499"/>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1" name="Google Shape;11;p1"/>
          <p:cNvPicPr preferRelativeResize="0"/>
          <p:nvPr/>
        </p:nvPicPr>
        <p:blipFill rotWithShape="1">
          <a:blip r:embed="rId1">
            <a:alphaModFix/>
          </a:blip>
          <a:srcRect b="0" l="0" r="0" t="0"/>
          <a:stretch/>
        </p:blipFill>
        <p:spPr>
          <a:xfrm>
            <a:off x="103910" y="1801"/>
            <a:ext cx="9040090" cy="5141699"/>
          </a:xfrm>
          <a:prstGeom prst="rect">
            <a:avLst/>
          </a:prstGeom>
          <a:noFill/>
          <a:ln>
            <a:noFill/>
          </a:ln>
        </p:spPr>
      </p:pic>
      <p:pic>
        <p:nvPicPr>
          <p:cNvPr id="12" name="Google Shape;12;p1"/>
          <p:cNvPicPr preferRelativeResize="0"/>
          <p:nvPr/>
        </p:nvPicPr>
        <p:blipFill rotWithShape="1">
          <a:blip r:embed="rId2">
            <a:alphaModFix/>
          </a:blip>
          <a:srcRect b="0" l="0" r="0" t="0"/>
          <a:stretch/>
        </p:blipFill>
        <p:spPr>
          <a:xfrm>
            <a:off x="223592" y="286472"/>
            <a:ext cx="5924912" cy="9048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6" name="Shape 16"/>
        <p:cNvGrpSpPr/>
        <p:nvPr/>
      </p:nvGrpSpPr>
      <p:grpSpPr>
        <a:xfrm>
          <a:off x="0" y="0"/>
          <a:ext cx="0" cy="0"/>
          <a:chOff x="0" y="0"/>
          <a:chExt cx="0" cy="0"/>
        </a:xfrm>
      </p:grpSpPr>
      <p:sp>
        <p:nvSpPr>
          <p:cNvPr id="17" name="Google Shape;17;p3"/>
          <p:cNvSpPr/>
          <p:nvPr/>
        </p:nvSpPr>
        <p:spPr>
          <a:xfrm>
            <a:off x="0" y="0"/>
            <a:ext cx="9144000" cy="42017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8" name="Google Shape;18;p3"/>
          <p:cNvPicPr preferRelativeResize="0"/>
          <p:nvPr/>
        </p:nvPicPr>
        <p:blipFill rotWithShape="1">
          <a:blip r:embed="rId1">
            <a:alphaModFix/>
          </a:blip>
          <a:srcRect b="0" l="0" r="0" t="0"/>
          <a:stretch/>
        </p:blipFill>
        <p:spPr>
          <a:xfrm>
            <a:off x="391885" y="-70325"/>
            <a:ext cx="3846286" cy="587433"/>
          </a:xfrm>
          <a:prstGeom prst="rect">
            <a:avLst/>
          </a:prstGeom>
          <a:noFill/>
          <a:ln>
            <a:noFill/>
          </a:ln>
        </p:spPr>
      </p:pic>
      <p:pic>
        <p:nvPicPr>
          <p:cNvPr id="19" name="Google Shape;19;p3"/>
          <p:cNvPicPr preferRelativeResize="0"/>
          <p:nvPr/>
        </p:nvPicPr>
        <p:blipFill rotWithShape="1">
          <a:blip r:embed="rId2">
            <a:alphaModFix/>
          </a:blip>
          <a:srcRect b="0" l="50635" r="0" t="0"/>
          <a:stretch/>
        </p:blipFill>
        <p:spPr>
          <a:xfrm>
            <a:off x="4630056" y="5297"/>
            <a:ext cx="4513943" cy="4095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3" name="Shape 63"/>
        <p:cNvGrpSpPr/>
        <p:nvPr/>
      </p:nvGrpSpPr>
      <p:grpSpPr>
        <a:xfrm>
          <a:off x="0" y="0"/>
          <a:ext cx="0" cy="0"/>
          <a:chOff x="0" y="0"/>
          <a:chExt cx="0" cy="0"/>
        </a:xfrm>
      </p:grpSpPr>
      <p:pic>
        <p:nvPicPr>
          <p:cNvPr id="64" name="Google Shape;64;p10"/>
          <p:cNvPicPr preferRelativeResize="0"/>
          <p:nvPr/>
        </p:nvPicPr>
        <p:blipFill rotWithShape="1">
          <a:blip r:embed="rId1">
            <a:alphaModFix/>
          </a:blip>
          <a:srcRect b="0" l="0" r="0" t="0"/>
          <a:stretch/>
        </p:blipFill>
        <p:spPr>
          <a:xfrm>
            <a:off x="3160752" y="661720"/>
            <a:ext cx="2802914" cy="370708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5"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6" name="Shape 66"/>
        <p:cNvGrpSpPr/>
        <p:nvPr/>
      </p:nvGrpSpPr>
      <p:grpSpPr>
        <a:xfrm>
          <a:off x="0" y="0"/>
          <a:ext cx="0" cy="0"/>
          <a:chOff x="0" y="0"/>
          <a:chExt cx="0" cy="0"/>
        </a:xfrm>
      </p:grpSpPr>
      <p:sp>
        <p:nvSpPr>
          <p:cNvPr id="67" name="Google Shape;67;p12"/>
          <p:cNvSpPr/>
          <p:nvPr/>
        </p:nvSpPr>
        <p:spPr>
          <a:xfrm>
            <a:off x="0" y="0"/>
            <a:ext cx="9144000" cy="420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68" name="Google Shape;68;p12"/>
          <p:cNvPicPr preferRelativeResize="0"/>
          <p:nvPr/>
        </p:nvPicPr>
        <p:blipFill rotWithShape="1">
          <a:blip r:embed="rId1">
            <a:alphaModFix/>
          </a:blip>
          <a:srcRect b="0" l="0" r="0" t="0"/>
          <a:stretch/>
        </p:blipFill>
        <p:spPr>
          <a:xfrm>
            <a:off x="391885" y="-70325"/>
            <a:ext cx="3846288" cy="587433"/>
          </a:xfrm>
          <a:prstGeom prst="rect">
            <a:avLst/>
          </a:prstGeom>
          <a:noFill/>
          <a:ln>
            <a:noFill/>
          </a:ln>
        </p:spPr>
      </p:pic>
      <p:pic>
        <p:nvPicPr>
          <p:cNvPr id="69" name="Google Shape;69;p12"/>
          <p:cNvPicPr preferRelativeResize="0"/>
          <p:nvPr/>
        </p:nvPicPr>
        <p:blipFill rotWithShape="1">
          <a:blip r:embed="rId2">
            <a:alphaModFix/>
          </a:blip>
          <a:srcRect b="0" l="50634" r="0" t="0"/>
          <a:stretch/>
        </p:blipFill>
        <p:spPr>
          <a:xfrm>
            <a:off x="4630056" y="5297"/>
            <a:ext cx="4513940" cy="4095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6" r:id="rId3"/>
    <p:sldLayoutId id="2147483657" r:id="rId4"/>
    <p:sldLayoutId id="2147483658" r:id="rId5"/>
    <p:sldLayoutId id="2147483659" r:id="rId6"/>
    <p:sldLayoutId id="2147483660" r:id="rId7"/>
    <p:sldLayoutId id="214748366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3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3.png"/><Relationship Id="rId4" Type="http://schemas.openxmlformats.org/officeDocument/2006/relationships/image" Target="../media/image1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hyperlink" Target="https://developer.android.com/courses/fundamentals-training/toc-v2"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14.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24.png"/><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 Id="rId3"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 Id="rId3" Type="http://schemas.openxmlformats.org/officeDocument/2006/relationships/image" Target="../media/image3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 Id="rId3" Type="http://schemas.openxmlformats.org/officeDocument/2006/relationships/image" Target="../media/image2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 Id="rId3" Type="http://schemas.openxmlformats.org/officeDocument/2006/relationships/image" Target="../media/image26.png"/><Relationship Id="rId4" Type="http://schemas.openxmlformats.org/officeDocument/2006/relationships/image" Target="../media/image3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 Id="rId3" Type="http://schemas.openxmlformats.org/officeDocument/2006/relationships/image" Target="../media/image2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 Id="rId3" Type="http://schemas.openxmlformats.org/officeDocument/2006/relationships/image" Target="../media/image3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6.xml"/><Relationship Id="rId3" Type="http://schemas.openxmlformats.org/officeDocument/2006/relationships/image" Target="../media/image3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19"/>
          <p:cNvSpPr txBox="1"/>
          <p:nvPr>
            <p:ph idx="1" type="body"/>
          </p:nvPr>
        </p:nvSpPr>
        <p:spPr>
          <a:xfrm>
            <a:off x="406450" y="1523575"/>
            <a:ext cx="6461700" cy="1164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000"/>
              <a:buNone/>
            </a:pPr>
            <a:r>
              <a:rPr lang="sv-SE"/>
              <a:t>DIT341 - Lecture 10: </a:t>
            </a:r>
            <a:endParaRPr/>
          </a:p>
          <a:p>
            <a:pPr indent="0" lvl="0" marL="0" rtl="0" algn="l">
              <a:spcBef>
                <a:spcPts val="0"/>
              </a:spcBef>
              <a:spcAft>
                <a:spcPts val="0"/>
              </a:spcAft>
              <a:buClr>
                <a:schemeClr val="lt1"/>
              </a:buClr>
              <a:buSzPts val="4000"/>
              <a:buNone/>
            </a:pPr>
            <a:r>
              <a:rPr lang="sv-SE" sz="2800"/>
              <a:t>Mobile Development with Android (2)</a:t>
            </a:r>
            <a:endParaRPr/>
          </a:p>
        </p:txBody>
      </p:sp>
      <p:sp>
        <p:nvSpPr>
          <p:cNvPr id="118" name="Google Shape;118;p19"/>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sv-SE" sz="2400"/>
              <a:t>Gregory Gay</a:t>
            </a:r>
            <a:endParaRPr sz="2400"/>
          </a:p>
          <a:p>
            <a:pPr indent="0" lvl="0" marL="0" rtl="0" algn="l">
              <a:spcBef>
                <a:spcPts val="0"/>
              </a:spcBef>
              <a:spcAft>
                <a:spcPts val="0"/>
              </a:spcAft>
              <a:buClr>
                <a:schemeClr val="lt1"/>
              </a:buClr>
              <a:buSzPts val="1800"/>
              <a:buFont typeface="Arial"/>
              <a:buNone/>
            </a:pPr>
            <a:r>
              <a:rPr lang="sv-SE"/>
              <a:t>(Some slides by Grischa Liebel)</a:t>
            </a:r>
            <a:endParaRPr/>
          </a:p>
          <a:p>
            <a:pPr indent="0" lvl="0" marL="0" rtl="0" algn="l">
              <a:lnSpc>
                <a:spcPct val="90000"/>
              </a:lnSpc>
              <a:spcBef>
                <a:spcPts val="0"/>
              </a:spcBef>
              <a:spcAft>
                <a:spcPts val="0"/>
              </a:spcAft>
              <a:buClr>
                <a:schemeClr val="lt1"/>
              </a:buClr>
              <a:buSzPts val="1800"/>
              <a:buFont typeface="Arial"/>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Testing in Isolation</a:t>
            </a:r>
            <a:endParaRPr/>
          </a:p>
        </p:txBody>
      </p:sp>
      <p:sp>
        <p:nvSpPr>
          <p:cNvPr id="193" name="Google Shape;193;p2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Mock objects (AKA: test doubles) can be used to replace dependencies.</a:t>
            </a:r>
            <a:endParaRPr/>
          </a:p>
          <a:p>
            <a:pPr indent="-368300" lvl="1" marL="914400" rtl="0" algn="l">
              <a:spcBef>
                <a:spcPts val="0"/>
              </a:spcBef>
              <a:spcAft>
                <a:spcPts val="0"/>
              </a:spcAft>
              <a:buSzPts val="2200"/>
              <a:buChar char="•"/>
            </a:pPr>
            <a:r>
              <a:rPr lang="sv-SE"/>
              <a:t>Simple replacements that offer static answers to method calls and queries.</a:t>
            </a:r>
            <a:endParaRPr/>
          </a:p>
          <a:p>
            <a:pPr indent="-393700" lvl="0" marL="457200" rtl="0" algn="l">
              <a:spcBef>
                <a:spcPts val="0"/>
              </a:spcBef>
              <a:spcAft>
                <a:spcPts val="0"/>
              </a:spcAft>
              <a:buSzPts val="2600"/>
              <a:buChar char="•"/>
            </a:pPr>
            <a:r>
              <a:rPr lang="sv-SE"/>
              <a:t>If you’ve already tested dependencies, use those!</a:t>
            </a:r>
            <a:endParaRPr/>
          </a:p>
          <a:p>
            <a:pPr indent="-368300" lvl="1" marL="914400" rtl="0" algn="l">
              <a:spcBef>
                <a:spcPts val="0"/>
              </a:spcBef>
              <a:spcAft>
                <a:spcPts val="0"/>
              </a:spcAft>
              <a:buSzPts val="2200"/>
              <a:buChar char="•"/>
            </a:pPr>
            <a:r>
              <a:rPr lang="sv-SE"/>
              <a:t>If not, use mock objects.</a:t>
            </a:r>
            <a:endParaRPr/>
          </a:p>
          <a:p>
            <a:pPr indent="-393700" lvl="0" marL="457200" rtl="0" algn="l">
              <a:spcBef>
                <a:spcPts val="0"/>
              </a:spcBef>
              <a:spcAft>
                <a:spcPts val="0"/>
              </a:spcAft>
              <a:buSzPts val="2600"/>
              <a:buChar char="•"/>
            </a:pPr>
            <a:r>
              <a:rPr lang="sv-SE"/>
              <a:t>Mock objects also good for long operations, hard to create configurations.</a:t>
            </a:r>
            <a:endParaRPr/>
          </a:p>
          <a:p>
            <a:pPr indent="-393700" lvl="0" marL="457200" rtl="0" algn="l">
              <a:spcBef>
                <a:spcPts val="0"/>
              </a:spcBef>
              <a:spcAft>
                <a:spcPts val="0"/>
              </a:spcAft>
              <a:buSzPts val="2600"/>
              <a:buChar char="•"/>
            </a:pPr>
            <a:r>
              <a:rPr lang="sv-SE"/>
              <a:t>Mockito library enables mocking.</a:t>
            </a:r>
            <a:endParaRPr/>
          </a:p>
        </p:txBody>
      </p:sp>
      <p:sp>
        <p:nvSpPr>
          <p:cNvPr id="194" name="Google Shape;194;p2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UI Testing</a:t>
            </a:r>
            <a:endParaRPr/>
          </a:p>
        </p:txBody>
      </p:sp>
      <p:sp>
        <p:nvSpPr>
          <p:cNvPr id="201" name="Google Shape;201;p2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sv-SE" sz="2400"/>
              <a:t>Espresso library enables UI testing through JUnit.</a:t>
            </a:r>
            <a:endParaRPr sz="2400"/>
          </a:p>
          <a:p>
            <a:pPr indent="-381000" lvl="0" marL="457200" rtl="0" algn="l">
              <a:spcBef>
                <a:spcPts val="0"/>
              </a:spcBef>
              <a:spcAft>
                <a:spcPts val="0"/>
              </a:spcAft>
              <a:buSzPts val="2400"/>
              <a:buChar char="•"/>
            </a:pPr>
            <a:r>
              <a:rPr lang="sv-SE" sz="2400"/>
              <a:t>Get views - </a:t>
            </a:r>
            <a:r>
              <a:rPr lang="sv-SE" sz="2400">
                <a:latin typeface="Consolas"/>
                <a:ea typeface="Consolas"/>
                <a:cs typeface="Consolas"/>
                <a:sym typeface="Consolas"/>
              </a:rPr>
              <a:t>onView(withId(R.id.my_view))</a:t>
            </a:r>
            <a:endParaRPr sz="2400"/>
          </a:p>
          <a:p>
            <a:pPr indent="-381000" lvl="0" marL="457200" rtl="0" algn="l">
              <a:spcBef>
                <a:spcPts val="0"/>
              </a:spcBef>
              <a:spcAft>
                <a:spcPts val="0"/>
              </a:spcAft>
              <a:buSzPts val="2400"/>
              <a:buChar char="•"/>
            </a:pPr>
            <a:r>
              <a:rPr lang="sv-SE" sz="2400"/>
              <a:t>Perform actions - </a:t>
            </a:r>
            <a:r>
              <a:rPr lang="sv-SE" sz="2400">
                <a:latin typeface="Consolas"/>
                <a:ea typeface="Consolas"/>
                <a:cs typeface="Consolas"/>
                <a:sym typeface="Consolas"/>
              </a:rPr>
              <a:t>View.perform(click())</a:t>
            </a:r>
            <a:endParaRPr sz="2400">
              <a:latin typeface="Consolas"/>
              <a:ea typeface="Consolas"/>
              <a:cs typeface="Consolas"/>
              <a:sym typeface="Consolas"/>
            </a:endParaRPr>
          </a:p>
          <a:p>
            <a:pPr indent="-381000" lvl="0" marL="457200" rtl="0" algn="l">
              <a:spcBef>
                <a:spcPts val="0"/>
              </a:spcBef>
              <a:spcAft>
                <a:spcPts val="0"/>
              </a:spcAft>
              <a:buSzPts val="2400"/>
              <a:buChar char="•"/>
            </a:pPr>
            <a:r>
              <a:rPr lang="sv-SE" sz="2400"/>
              <a:t>Check results - </a:t>
            </a:r>
            <a:r>
              <a:rPr lang="sv-SE" sz="2400">
                <a:latin typeface="Consolas"/>
                <a:ea typeface="Consolas"/>
                <a:cs typeface="Consolas"/>
                <a:sym typeface="Consolas"/>
              </a:rPr>
              <a:t>View.check(matches(isDisplayed()))</a:t>
            </a:r>
            <a:endParaRPr sz="2400"/>
          </a:p>
        </p:txBody>
      </p:sp>
      <p:sp>
        <p:nvSpPr>
          <p:cNvPr id="202" name="Google Shape;202;p2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203" name="Google Shape;203;p29"/>
          <p:cNvPicPr preferRelativeResize="0"/>
          <p:nvPr/>
        </p:nvPicPr>
        <p:blipFill>
          <a:blip r:embed="rId3">
            <a:alphaModFix/>
          </a:blip>
          <a:stretch>
            <a:fillRect/>
          </a:stretch>
        </p:blipFill>
        <p:spPr>
          <a:xfrm>
            <a:off x="1121550" y="3149350"/>
            <a:ext cx="6900900" cy="1613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10" name="Google Shape;210;p3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Unit Test Example</a:t>
            </a:r>
            <a:endParaRPr/>
          </a:p>
        </p:txBody>
      </p:sp>
      <p:sp>
        <p:nvSpPr>
          <p:cNvPr id="211" name="Google Shape;211;p30"/>
          <p:cNvSpPr txBox="1"/>
          <p:nvPr>
            <p:ph idx="1" type="body"/>
          </p:nvPr>
        </p:nvSpPr>
        <p:spPr>
          <a:xfrm>
            <a:off x="468890" y="1282390"/>
            <a:ext cx="8217900" cy="3480300"/>
          </a:xfrm>
          <a:prstGeom prst="rect">
            <a:avLst/>
          </a:prstGeom>
          <a:solidFill>
            <a:srgbClr val="000000"/>
          </a:solidFill>
        </p:spPr>
        <p:txBody>
          <a:bodyPr anchorCtr="0" anchor="t" bIns="45700" lIns="91425" spcFirstLastPara="1" rIns="91425" wrap="square" tIns="45700">
            <a:noAutofit/>
          </a:bodyPr>
          <a:lstStyle/>
          <a:p>
            <a:pPr indent="0" lvl="0" marL="0" rtl="0" algn="l">
              <a:lnSpc>
                <a:spcPct val="100000"/>
              </a:lnSpc>
              <a:spcBef>
                <a:spcPts val="1000"/>
              </a:spcBef>
              <a:spcAft>
                <a:spcPts val="0"/>
              </a:spcAft>
              <a:buNone/>
            </a:pPr>
            <a:r>
              <a:rPr lang="sv-SE" sz="1700">
                <a:solidFill>
                  <a:srgbClr val="FFFFFF"/>
                </a:solidFill>
                <a:highlight>
                  <a:srgbClr val="000000"/>
                </a:highlight>
                <a:latin typeface="Consolas"/>
                <a:ea typeface="Consolas"/>
                <a:cs typeface="Consolas"/>
                <a:sym typeface="Consolas"/>
              </a:rPr>
              <a:t>@Test</a:t>
            </a:r>
            <a:endParaRPr sz="1700">
              <a:solidFill>
                <a:srgbClr val="FFFFFF"/>
              </a:solidFill>
              <a:highlight>
                <a:srgbClr val="000000"/>
              </a:highlight>
              <a:latin typeface="Consolas"/>
              <a:ea typeface="Consolas"/>
              <a:cs typeface="Consolas"/>
              <a:sym typeface="Consolas"/>
            </a:endParaRPr>
          </a:p>
          <a:p>
            <a:pPr indent="0" lvl="0" marL="0" rtl="0" algn="l">
              <a:lnSpc>
                <a:spcPct val="100000"/>
              </a:lnSpc>
              <a:spcBef>
                <a:spcPts val="1000"/>
              </a:spcBef>
              <a:spcAft>
                <a:spcPts val="0"/>
              </a:spcAft>
              <a:buNone/>
            </a:pPr>
            <a:r>
              <a:rPr lang="sv-SE" sz="1700">
                <a:solidFill>
                  <a:srgbClr val="FFFFFF"/>
                </a:solidFill>
                <a:highlight>
                  <a:srgbClr val="000000"/>
                </a:highlight>
                <a:latin typeface="Consolas"/>
                <a:ea typeface="Consolas"/>
                <a:cs typeface="Consolas"/>
                <a:sym typeface="Consolas"/>
              </a:rPr>
              <a:t>public void successfulLogin() {</a:t>
            </a:r>
            <a:endParaRPr sz="1700">
              <a:solidFill>
                <a:srgbClr val="FFFFFF"/>
              </a:solidFill>
              <a:highlight>
                <a:srgbClr val="000000"/>
              </a:highlight>
              <a:latin typeface="Consolas"/>
              <a:ea typeface="Consolas"/>
              <a:cs typeface="Consolas"/>
              <a:sym typeface="Consolas"/>
            </a:endParaRPr>
          </a:p>
          <a:p>
            <a:pPr indent="0" lvl="0" marL="0" rtl="0" algn="l">
              <a:lnSpc>
                <a:spcPct val="100000"/>
              </a:lnSpc>
              <a:spcBef>
                <a:spcPts val="1000"/>
              </a:spcBef>
              <a:spcAft>
                <a:spcPts val="0"/>
              </a:spcAft>
              <a:buNone/>
            </a:pPr>
            <a:r>
              <a:rPr lang="sv-SE" sz="1700">
                <a:solidFill>
                  <a:srgbClr val="FFFFFF"/>
                </a:solidFill>
                <a:highlight>
                  <a:srgbClr val="000000"/>
                </a:highlight>
                <a:latin typeface="Consolas"/>
                <a:ea typeface="Consolas"/>
                <a:cs typeface="Consolas"/>
                <a:sym typeface="Consolas"/>
              </a:rPr>
              <a:t>    LoginActivity activity =    </a:t>
            </a:r>
            <a:br>
              <a:rPr lang="sv-SE" sz="1700">
                <a:solidFill>
                  <a:srgbClr val="FFFFFF"/>
                </a:solidFill>
                <a:highlight>
                  <a:srgbClr val="000000"/>
                </a:highlight>
                <a:latin typeface="Consolas"/>
                <a:ea typeface="Consolas"/>
                <a:cs typeface="Consolas"/>
                <a:sym typeface="Consolas"/>
              </a:rPr>
            </a:br>
            <a:r>
              <a:rPr lang="sv-SE" sz="1700">
                <a:solidFill>
                  <a:srgbClr val="FFFFFF"/>
                </a:solidFill>
                <a:highlight>
                  <a:srgbClr val="000000"/>
                </a:highlight>
                <a:latin typeface="Consolas"/>
                <a:ea typeface="Consolas"/>
                <a:cs typeface="Consolas"/>
                <a:sym typeface="Consolas"/>
              </a:rPr>
              <a:t>        ActivityScenario.launch(LoginActivity.class);</a:t>
            </a:r>
            <a:br>
              <a:rPr lang="sv-SE" sz="1700">
                <a:solidFill>
                  <a:srgbClr val="FFFFFF"/>
                </a:solidFill>
                <a:highlight>
                  <a:srgbClr val="000000"/>
                </a:highlight>
                <a:latin typeface="Consolas"/>
                <a:ea typeface="Consolas"/>
                <a:cs typeface="Consolas"/>
                <a:sym typeface="Consolas"/>
              </a:rPr>
            </a:br>
            <a:r>
              <a:rPr lang="sv-SE" sz="1700">
                <a:solidFill>
                  <a:srgbClr val="FFFFFF"/>
                </a:solidFill>
                <a:highlight>
                  <a:srgbClr val="000000"/>
                </a:highlight>
                <a:latin typeface="Consolas"/>
                <a:ea typeface="Consolas"/>
                <a:cs typeface="Consolas"/>
                <a:sym typeface="Consolas"/>
              </a:rPr>
              <a:t>    onView(withId(R.id.user_name)).perform(typeText(“test_user”));</a:t>
            </a:r>
            <a:br>
              <a:rPr lang="sv-SE" sz="1700">
                <a:solidFill>
                  <a:srgbClr val="FFFFFF"/>
                </a:solidFill>
                <a:highlight>
                  <a:srgbClr val="000000"/>
                </a:highlight>
                <a:latin typeface="Consolas"/>
                <a:ea typeface="Consolas"/>
                <a:cs typeface="Consolas"/>
                <a:sym typeface="Consolas"/>
              </a:rPr>
            </a:br>
            <a:r>
              <a:rPr lang="sv-SE" sz="1700">
                <a:solidFill>
                  <a:srgbClr val="FFFFFF"/>
                </a:solidFill>
                <a:highlight>
                  <a:srgbClr val="000000"/>
                </a:highlight>
                <a:latin typeface="Consolas"/>
                <a:ea typeface="Consolas"/>
                <a:cs typeface="Consolas"/>
                <a:sym typeface="Consolas"/>
              </a:rPr>
              <a:t>    onView(withId(R.id.password))</a:t>
            </a:r>
            <a:br>
              <a:rPr lang="sv-SE" sz="1700">
                <a:solidFill>
                  <a:srgbClr val="FFFFFF"/>
                </a:solidFill>
                <a:highlight>
                  <a:srgbClr val="000000"/>
                </a:highlight>
                <a:latin typeface="Consolas"/>
                <a:ea typeface="Consolas"/>
                <a:cs typeface="Consolas"/>
                <a:sym typeface="Consolas"/>
              </a:rPr>
            </a:br>
            <a:r>
              <a:rPr lang="sv-SE" sz="1700">
                <a:solidFill>
                  <a:srgbClr val="FFFFFF"/>
                </a:solidFill>
                <a:highlight>
                  <a:srgbClr val="000000"/>
                </a:highlight>
                <a:latin typeface="Consolas"/>
                <a:ea typeface="Consolas"/>
                <a:cs typeface="Consolas"/>
                <a:sym typeface="Consolas"/>
              </a:rPr>
              <a:t>       .perform(typeText(“correct_password”));</a:t>
            </a:r>
            <a:br>
              <a:rPr lang="sv-SE" sz="1700">
                <a:solidFill>
                  <a:srgbClr val="FFFFFF"/>
                </a:solidFill>
                <a:highlight>
                  <a:srgbClr val="000000"/>
                </a:highlight>
                <a:latin typeface="Consolas"/>
                <a:ea typeface="Consolas"/>
                <a:cs typeface="Consolas"/>
                <a:sym typeface="Consolas"/>
              </a:rPr>
            </a:br>
            <a:r>
              <a:rPr lang="sv-SE" sz="1700">
                <a:solidFill>
                  <a:srgbClr val="FFFFFF"/>
                </a:solidFill>
                <a:highlight>
                  <a:srgbClr val="000000"/>
                </a:highlight>
                <a:latin typeface="Consolas"/>
                <a:ea typeface="Consolas"/>
                <a:cs typeface="Consolas"/>
                <a:sym typeface="Consolas"/>
              </a:rPr>
              <a:t>    onView(withId(R.id.button)).perform(click());</a:t>
            </a:r>
            <a:br>
              <a:rPr lang="sv-SE" sz="1700">
                <a:solidFill>
                  <a:srgbClr val="FFFFFF"/>
                </a:solidFill>
                <a:highlight>
                  <a:srgbClr val="000000"/>
                </a:highlight>
                <a:latin typeface="Consolas"/>
                <a:ea typeface="Consolas"/>
                <a:cs typeface="Consolas"/>
                <a:sym typeface="Consolas"/>
              </a:rPr>
            </a:br>
            <a:r>
              <a:rPr lang="sv-SE" sz="1700">
                <a:solidFill>
                  <a:srgbClr val="FFFFFF"/>
                </a:solidFill>
                <a:highlight>
                  <a:srgbClr val="000000"/>
                </a:highlight>
                <a:latin typeface="Consolas"/>
                <a:ea typeface="Consolas"/>
                <a:cs typeface="Consolas"/>
                <a:sym typeface="Consolas"/>
              </a:rPr>
              <a:t>    assertThat(getIntents().first())</a:t>
            </a:r>
            <a:br>
              <a:rPr lang="sv-SE" sz="1700">
                <a:solidFill>
                  <a:srgbClr val="FFFFFF"/>
                </a:solidFill>
                <a:highlight>
                  <a:srgbClr val="000000"/>
                </a:highlight>
                <a:latin typeface="Consolas"/>
                <a:ea typeface="Consolas"/>
                <a:cs typeface="Consolas"/>
                <a:sym typeface="Consolas"/>
              </a:rPr>
            </a:br>
            <a:r>
              <a:rPr lang="sv-SE" sz="1700">
                <a:solidFill>
                  <a:srgbClr val="FFFFFF"/>
                </a:solidFill>
                <a:highlight>
                  <a:srgbClr val="000000"/>
                </a:highlight>
                <a:latin typeface="Consolas"/>
                <a:ea typeface="Consolas"/>
                <a:cs typeface="Consolas"/>
                <a:sym typeface="Consolas"/>
              </a:rPr>
              <a:t>        .hasComponentClass(HomeActivity.class);</a:t>
            </a:r>
            <a:endParaRPr sz="1700">
              <a:solidFill>
                <a:srgbClr val="FFFFFF"/>
              </a:solidFill>
              <a:highlight>
                <a:srgbClr val="000000"/>
              </a:highlight>
              <a:latin typeface="Consolas"/>
              <a:ea typeface="Consolas"/>
              <a:cs typeface="Consolas"/>
              <a:sym typeface="Consolas"/>
            </a:endParaRPr>
          </a:p>
          <a:p>
            <a:pPr indent="0" lvl="0" marL="0" rtl="0" algn="l">
              <a:lnSpc>
                <a:spcPct val="100000"/>
              </a:lnSpc>
              <a:spcBef>
                <a:spcPts val="1000"/>
              </a:spcBef>
              <a:spcAft>
                <a:spcPts val="0"/>
              </a:spcAft>
              <a:buNone/>
            </a:pPr>
            <a:r>
              <a:rPr lang="sv-SE" sz="1700">
                <a:solidFill>
                  <a:srgbClr val="FFFFFF"/>
                </a:solidFill>
                <a:highlight>
                  <a:srgbClr val="000000"/>
                </a:highlight>
                <a:latin typeface="Consolas"/>
                <a:ea typeface="Consolas"/>
                <a:cs typeface="Consolas"/>
                <a:sym typeface="Consolas"/>
              </a:rPr>
              <a:t> }</a:t>
            </a:r>
            <a:endParaRPr sz="1700">
              <a:solidFill>
                <a:srgbClr val="FFFFFF"/>
              </a:solidFill>
              <a:highlight>
                <a:srgbClr val="000000"/>
              </a:highlight>
              <a:latin typeface="Consolas"/>
              <a:ea typeface="Consolas"/>
              <a:cs typeface="Consolas"/>
              <a:sym typeface="Consolas"/>
            </a:endParaRPr>
          </a:p>
        </p:txBody>
      </p:sp>
      <p:sp>
        <p:nvSpPr>
          <p:cNvPr id="212" name="Google Shape;212;p30"/>
          <p:cNvSpPr/>
          <p:nvPr/>
        </p:nvSpPr>
        <p:spPr>
          <a:xfrm>
            <a:off x="5504600" y="736525"/>
            <a:ext cx="3063300" cy="101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Uses Espresso testing libraries to interact with Views and Intents.</a:t>
            </a:r>
            <a:endParaRPr b="1"/>
          </a:p>
          <a:p>
            <a:pPr indent="0" lvl="0" marL="0" rtl="0" algn="ctr">
              <a:spcBef>
                <a:spcPts val="0"/>
              </a:spcBef>
              <a:spcAft>
                <a:spcPts val="0"/>
              </a:spcAft>
              <a:buNone/>
            </a:pPr>
            <a:r>
              <a:rPr b="1" lang="sv-SE"/>
              <a:t>(Part of AndroidX)</a:t>
            </a:r>
            <a:endParaRPr b="1"/>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Smoke Testing</a:t>
            </a:r>
            <a:endParaRPr/>
          </a:p>
        </p:txBody>
      </p:sp>
      <p:sp>
        <p:nvSpPr>
          <p:cNvPr id="219" name="Google Shape;219;p3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Does it start smoking when </a:t>
            </a:r>
            <a:br>
              <a:rPr lang="sv-SE"/>
            </a:br>
            <a:r>
              <a:rPr lang="sv-SE"/>
              <a:t>you turn it on?</a:t>
            </a:r>
            <a:endParaRPr/>
          </a:p>
          <a:p>
            <a:pPr indent="-393700" lvl="0" marL="457200" rtl="0" algn="l">
              <a:spcBef>
                <a:spcPts val="0"/>
              </a:spcBef>
              <a:spcAft>
                <a:spcPts val="0"/>
              </a:spcAft>
              <a:buSzPts val="2600"/>
              <a:buChar char="•"/>
            </a:pPr>
            <a:r>
              <a:rPr lang="sv-SE"/>
              <a:t>Extremely basic tests of </a:t>
            </a:r>
            <a:br>
              <a:rPr lang="sv-SE"/>
            </a:br>
            <a:r>
              <a:rPr lang="sv-SE"/>
              <a:t>functionality.</a:t>
            </a:r>
            <a:endParaRPr/>
          </a:p>
          <a:p>
            <a:pPr indent="-368300" lvl="1" marL="914400" rtl="0" algn="l">
              <a:spcBef>
                <a:spcPts val="0"/>
              </a:spcBef>
              <a:spcAft>
                <a:spcPts val="0"/>
              </a:spcAft>
              <a:buSzPts val="2200"/>
              <a:buChar char="•"/>
            </a:pPr>
            <a:r>
              <a:rPr lang="sv-SE"/>
              <a:t>Simple starting point for testing.</a:t>
            </a:r>
            <a:endParaRPr/>
          </a:p>
          <a:p>
            <a:pPr indent="-368300" lvl="1" marL="914400" rtl="0" algn="l">
              <a:spcBef>
                <a:spcPts val="0"/>
              </a:spcBef>
              <a:spcAft>
                <a:spcPts val="0"/>
              </a:spcAft>
              <a:buSzPts val="2200"/>
              <a:buChar char="•"/>
            </a:pPr>
            <a:r>
              <a:rPr lang="sv-SE"/>
              <a:t>Quick check that all functions work at a basic level.</a:t>
            </a:r>
            <a:endParaRPr/>
          </a:p>
          <a:p>
            <a:pPr indent="-393700" lvl="0" marL="457200" rtl="0" algn="l">
              <a:spcBef>
                <a:spcPts val="0"/>
              </a:spcBef>
              <a:spcAft>
                <a:spcPts val="0"/>
              </a:spcAft>
              <a:buSzPts val="2600"/>
              <a:buChar char="•"/>
            </a:pPr>
            <a:r>
              <a:rPr lang="sv-SE"/>
              <a:t>Avoid running UI tests every time, just some of the most important at critical points.</a:t>
            </a:r>
            <a:endParaRPr/>
          </a:p>
          <a:p>
            <a:pPr indent="-368300" lvl="1" marL="914400" rtl="0" algn="l">
              <a:spcBef>
                <a:spcPts val="0"/>
              </a:spcBef>
              <a:spcAft>
                <a:spcPts val="0"/>
              </a:spcAft>
              <a:buSzPts val="2200"/>
              <a:buChar char="•"/>
            </a:pPr>
            <a:r>
              <a:rPr lang="sv-SE"/>
              <a:t>i.e., </a:t>
            </a:r>
            <a:r>
              <a:rPr lang="sv-SE"/>
              <a:t>login, logout, creating a new account, page loads</a:t>
            </a:r>
            <a:endParaRPr/>
          </a:p>
          <a:p>
            <a:pPr indent="-368300" lvl="1" marL="914400" rtl="0" algn="l">
              <a:spcBef>
                <a:spcPts val="0"/>
              </a:spcBef>
              <a:spcAft>
                <a:spcPts val="0"/>
              </a:spcAft>
              <a:buSzPts val="2200"/>
              <a:buChar char="•"/>
            </a:pPr>
            <a:r>
              <a:rPr lang="sv-SE"/>
              <a:t>If smoke tests fail, run deeper tests.</a:t>
            </a:r>
            <a:endParaRPr/>
          </a:p>
        </p:txBody>
      </p:sp>
      <p:sp>
        <p:nvSpPr>
          <p:cNvPr id="220" name="Google Shape;220;p3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221" name="Google Shape;221;p31"/>
          <p:cNvPicPr preferRelativeResize="0"/>
          <p:nvPr/>
        </p:nvPicPr>
        <p:blipFill>
          <a:blip r:embed="rId3">
            <a:alphaModFix/>
          </a:blip>
          <a:stretch>
            <a:fillRect/>
          </a:stretch>
        </p:blipFill>
        <p:spPr>
          <a:xfrm>
            <a:off x="5701725" y="886950"/>
            <a:ext cx="3169325" cy="2112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Canary Testing</a:t>
            </a:r>
            <a:endParaRPr/>
          </a:p>
        </p:txBody>
      </p:sp>
      <p:sp>
        <p:nvSpPr>
          <p:cNvPr id="228" name="Google Shape;228;p3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Push changes to a small subset of users.</a:t>
            </a:r>
            <a:endParaRPr/>
          </a:p>
          <a:p>
            <a:pPr indent="-368300" lvl="1" marL="914400" rtl="0" algn="l">
              <a:spcBef>
                <a:spcPts val="0"/>
              </a:spcBef>
              <a:spcAft>
                <a:spcPts val="0"/>
              </a:spcAft>
              <a:buSzPts val="2200"/>
              <a:buChar char="•"/>
            </a:pPr>
            <a:r>
              <a:rPr lang="sv-SE"/>
              <a:t>Users </a:t>
            </a:r>
            <a:r>
              <a:rPr b="1" lang="sv-SE"/>
              <a:t>do not</a:t>
            </a:r>
            <a:r>
              <a:rPr lang="sv-SE"/>
              <a:t> volunteer.</a:t>
            </a:r>
            <a:endParaRPr/>
          </a:p>
          <a:p>
            <a:pPr indent="-393700" lvl="0" marL="457200" rtl="0" algn="l">
              <a:spcBef>
                <a:spcPts val="0"/>
              </a:spcBef>
              <a:spcAft>
                <a:spcPts val="0"/>
              </a:spcAft>
              <a:buSzPts val="2600"/>
              <a:buChar char="•"/>
            </a:pPr>
            <a:r>
              <a:rPr lang="sv-SE"/>
              <a:t>Ensures code changes work in a real environment.</a:t>
            </a:r>
            <a:endParaRPr/>
          </a:p>
          <a:p>
            <a:pPr indent="-368300" lvl="1" marL="914400" rtl="0" algn="l">
              <a:spcBef>
                <a:spcPts val="0"/>
              </a:spcBef>
              <a:spcAft>
                <a:spcPts val="0"/>
              </a:spcAft>
              <a:buSzPts val="2200"/>
              <a:buChar char="•"/>
            </a:pPr>
            <a:r>
              <a:rPr lang="sv-SE"/>
              <a:t>If there is a problem, you can revert changes quickly.</a:t>
            </a:r>
            <a:endParaRPr/>
          </a:p>
          <a:p>
            <a:pPr indent="-368300" lvl="1" marL="914400" rtl="0" algn="l">
              <a:spcBef>
                <a:spcPts val="0"/>
              </a:spcBef>
              <a:spcAft>
                <a:spcPts val="0"/>
              </a:spcAft>
              <a:buSzPts val="2200"/>
              <a:buChar char="•"/>
            </a:pPr>
            <a:r>
              <a:rPr lang="sv-SE"/>
              <a:t>Only small subset of users impacted.</a:t>
            </a:r>
            <a:endParaRPr/>
          </a:p>
          <a:p>
            <a:pPr indent="-393700" lvl="0" marL="457200" rtl="0" algn="l">
              <a:spcBef>
                <a:spcPts val="0"/>
              </a:spcBef>
              <a:spcAft>
                <a:spcPts val="0"/>
              </a:spcAft>
              <a:buSzPts val="2600"/>
              <a:buChar char="•"/>
            </a:pPr>
            <a:r>
              <a:rPr lang="sv-SE"/>
              <a:t>Can be automated.</a:t>
            </a:r>
            <a:endParaRPr/>
          </a:p>
        </p:txBody>
      </p:sp>
      <p:sp>
        <p:nvSpPr>
          <p:cNvPr id="229" name="Google Shape;229;p3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230" name="Google Shape;230;p32"/>
          <p:cNvPicPr preferRelativeResize="0"/>
          <p:nvPr/>
        </p:nvPicPr>
        <p:blipFill>
          <a:blip r:embed="rId3">
            <a:alphaModFix/>
          </a:blip>
          <a:stretch>
            <a:fillRect/>
          </a:stretch>
        </p:blipFill>
        <p:spPr>
          <a:xfrm>
            <a:off x="4571996" y="3114771"/>
            <a:ext cx="4046324" cy="1820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Monkey Testing</a:t>
            </a:r>
            <a:endParaRPr/>
          </a:p>
        </p:txBody>
      </p:sp>
      <p:sp>
        <p:nvSpPr>
          <p:cNvPr id="237" name="Google Shape;237;p33"/>
          <p:cNvSpPr txBox="1"/>
          <p:nvPr>
            <p:ph idx="1" type="body"/>
          </p:nvPr>
        </p:nvSpPr>
        <p:spPr>
          <a:xfrm>
            <a:off x="468898" y="1282400"/>
            <a:ext cx="64611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Automatically stress test an app by attacking with random input.</a:t>
            </a:r>
            <a:endParaRPr/>
          </a:p>
          <a:p>
            <a:pPr indent="-368300" lvl="1" marL="914400" rtl="0" algn="l">
              <a:spcBef>
                <a:spcPts val="0"/>
              </a:spcBef>
              <a:spcAft>
                <a:spcPts val="0"/>
              </a:spcAft>
              <a:buSzPts val="2200"/>
              <a:buChar char="•"/>
            </a:pPr>
            <a:r>
              <a:rPr lang="sv-SE"/>
              <a:t>UI tests not exhaustive. </a:t>
            </a:r>
            <a:endParaRPr/>
          </a:p>
          <a:p>
            <a:pPr indent="-368300" lvl="1" marL="914400" rtl="0" algn="l">
              <a:spcBef>
                <a:spcPts val="0"/>
              </a:spcBef>
              <a:spcAft>
                <a:spcPts val="0"/>
              </a:spcAft>
              <a:buSzPts val="2200"/>
              <a:buChar char="•"/>
            </a:pPr>
            <a:r>
              <a:rPr lang="sv-SE"/>
              <a:t>Monkey good for “filling in some gaps”.</a:t>
            </a:r>
            <a:endParaRPr/>
          </a:p>
          <a:p>
            <a:pPr indent="-393700" lvl="0" marL="457200" rtl="0" algn="l">
              <a:spcBef>
                <a:spcPts val="0"/>
              </a:spcBef>
              <a:spcAft>
                <a:spcPts val="0"/>
              </a:spcAft>
              <a:buSzPts val="2600"/>
              <a:buChar char="•"/>
            </a:pPr>
            <a:r>
              <a:rPr lang="sv-SE"/>
              <a:t>Tool included in Android SDK.</a:t>
            </a:r>
            <a:endParaRPr/>
          </a:p>
          <a:p>
            <a:pPr indent="-368300" lvl="1" marL="914400" rtl="0" algn="l">
              <a:spcBef>
                <a:spcPts val="0"/>
              </a:spcBef>
              <a:spcAft>
                <a:spcPts val="0"/>
              </a:spcAft>
              <a:buSzPts val="2200"/>
              <a:buChar char="•"/>
            </a:pPr>
            <a:r>
              <a:rPr lang="sv-SE"/>
              <a:t>Generates random keystrokes, touches, and gestures.</a:t>
            </a:r>
            <a:endParaRPr/>
          </a:p>
          <a:p>
            <a:pPr indent="-368300" lvl="1" marL="914400" rtl="0" algn="l">
              <a:spcBef>
                <a:spcPts val="0"/>
              </a:spcBef>
              <a:spcAft>
                <a:spcPts val="0"/>
              </a:spcAft>
              <a:buSzPts val="2200"/>
              <a:buChar char="•"/>
            </a:pPr>
            <a:r>
              <a:rPr lang="sv-SE"/>
              <a:t>Run through command line.</a:t>
            </a:r>
            <a:endParaRPr/>
          </a:p>
        </p:txBody>
      </p:sp>
      <p:sp>
        <p:nvSpPr>
          <p:cNvPr id="238" name="Google Shape;238;p3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239" name="Google Shape;239;p33"/>
          <p:cNvPicPr preferRelativeResize="0"/>
          <p:nvPr/>
        </p:nvPicPr>
        <p:blipFill>
          <a:blip r:embed="rId3">
            <a:alphaModFix/>
          </a:blip>
          <a:stretch>
            <a:fillRect/>
          </a:stretch>
        </p:blipFill>
        <p:spPr>
          <a:xfrm>
            <a:off x="7031450" y="1346300"/>
            <a:ext cx="1905000" cy="1905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246" name="Google Shape;246;p34"/>
          <p:cNvSpPr txBox="1"/>
          <p:nvPr>
            <p:ph type="title"/>
          </p:nvPr>
        </p:nvSpPr>
        <p:spPr>
          <a:xfrm>
            <a:off x="468900" y="613987"/>
            <a:ext cx="8217900" cy="35355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sv-SE"/>
              <a:t>Demonstration - Monkey Testing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53" name="Google Shape;253;p3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Profiling</a:t>
            </a:r>
            <a:endParaRPr/>
          </a:p>
        </p:txBody>
      </p:sp>
      <p:sp>
        <p:nvSpPr>
          <p:cNvPr id="254" name="Google Shape;254;p3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Used to investigate performance of your app.</a:t>
            </a:r>
            <a:endParaRPr/>
          </a:p>
          <a:p>
            <a:pPr indent="-368300" lvl="1" marL="914400" rtl="0" algn="l">
              <a:spcBef>
                <a:spcPts val="0"/>
              </a:spcBef>
              <a:spcAft>
                <a:spcPts val="0"/>
              </a:spcAft>
              <a:buSzPts val="2200"/>
              <a:buChar char="•"/>
            </a:pPr>
            <a:r>
              <a:rPr lang="sv-SE"/>
              <a:t>Tool included in Android Studio.</a:t>
            </a:r>
            <a:endParaRPr/>
          </a:p>
          <a:p>
            <a:pPr indent="0" lvl="0" marL="914400" rtl="0" algn="l">
              <a:spcBef>
                <a:spcPts val="1000"/>
              </a:spcBef>
              <a:spcAft>
                <a:spcPts val="0"/>
              </a:spcAft>
              <a:buNone/>
            </a:pPr>
            <a:r>
              <a:t/>
            </a:r>
            <a:endParaRPr/>
          </a:p>
          <a:p>
            <a:pPr indent="0" lvl="0" marL="914400" rtl="0" algn="l">
              <a:spcBef>
                <a:spcPts val="1000"/>
              </a:spcBef>
              <a:spcAft>
                <a:spcPts val="0"/>
              </a:spcAft>
              <a:buNone/>
            </a:pPr>
            <a:r>
              <a:t/>
            </a:r>
            <a:endParaRPr/>
          </a:p>
          <a:p>
            <a:pPr indent="-393700" lvl="0" marL="457200" rtl="0" algn="l">
              <a:spcBef>
                <a:spcPts val="1000"/>
              </a:spcBef>
              <a:spcAft>
                <a:spcPts val="0"/>
              </a:spcAft>
              <a:buSzPts val="2600"/>
              <a:buChar char="•"/>
            </a:pPr>
            <a:r>
              <a:rPr lang="sv-SE"/>
              <a:t>Find expensive computations.</a:t>
            </a:r>
            <a:endParaRPr/>
          </a:p>
          <a:p>
            <a:pPr indent="-368300" lvl="1" marL="914400" rtl="0" algn="l">
              <a:spcBef>
                <a:spcPts val="0"/>
              </a:spcBef>
              <a:spcAft>
                <a:spcPts val="0"/>
              </a:spcAft>
              <a:buSzPts val="2200"/>
              <a:buChar char="•"/>
            </a:pPr>
            <a:r>
              <a:rPr lang="sv-SE"/>
              <a:t>Shows how app uses CPU, memory, network, battery</a:t>
            </a:r>
            <a:endParaRPr/>
          </a:p>
          <a:p>
            <a:pPr indent="-393700" lvl="0" marL="457200" rtl="0" algn="l">
              <a:spcBef>
                <a:spcPts val="0"/>
              </a:spcBef>
              <a:spcAft>
                <a:spcPts val="0"/>
              </a:spcAft>
              <a:buSzPts val="2600"/>
              <a:buChar char="•"/>
            </a:pPr>
            <a:r>
              <a:rPr lang="sv-SE"/>
              <a:t>Important to understand how to optimize the UX.</a:t>
            </a:r>
            <a:endParaRPr/>
          </a:p>
        </p:txBody>
      </p:sp>
      <p:grpSp>
        <p:nvGrpSpPr>
          <p:cNvPr id="255" name="Google Shape;255;p35"/>
          <p:cNvGrpSpPr/>
          <p:nvPr/>
        </p:nvGrpSpPr>
        <p:grpSpPr>
          <a:xfrm>
            <a:off x="2024952" y="2329829"/>
            <a:ext cx="4604071" cy="483846"/>
            <a:chOff x="3487252" y="852616"/>
            <a:chExt cx="4604071" cy="483846"/>
          </a:xfrm>
        </p:grpSpPr>
        <p:pic>
          <p:nvPicPr>
            <p:cNvPr id="256" name="Google Shape;256;p35"/>
            <p:cNvPicPr preferRelativeResize="0"/>
            <p:nvPr/>
          </p:nvPicPr>
          <p:blipFill rotWithShape="1">
            <a:blip r:embed="rId3">
              <a:alphaModFix/>
            </a:blip>
            <a:srcRect b="8447" l="0" r="0" t="22876"/>
            <a:stretch/>
          </p:blipFill>
          <p:spPr>
            <a:xfrm>
              <a:off x="3487252" y="852616"/>
              <a:ext cx="4604071" cy="483846"/>
            </a:xfrm>
            <a:prstGeom prst="rect">
              <a:avLst/>
            </a:prstGeom>
            <a:noFill/>
            <a:ln cap="flat" cmpd="sng" w="9525">
              <a:solidFill>
                <a:srgbClr val="FFFFFF"/>
              </a:solidFill>
              <a:prstDash val="solid"/>
              <a:round/>
              <a:headEnd len="sm" w="sm" type="none"/>
              <a:tailEnd len="sm" w="sm" type="none"/>
            </a:ln>
          </p:spPr>
        </p:pic>
        <p:sp>
          <p:nvSpPr>
            <p:cNvPr id="257" name="Google Shape;257;p35"/>
            <p:cNvSpPr/>
            <p:nvPr/>
          </p:nvSpPr>
          <p:spPr>
            <a:xfrm>
              <a:off x="7129849" y="852616"/>
              <a:ext cx="667200" cy="456300"/>
            </a:xfrm>
            <a:prstGeom prst="rect">
              <a:avLst/>
            </a:prstGeom>
            <a:noFill/>
            <a:ln cap="flat" cmpd="sng" w="38100">
              <a:solidFill>
                <a:srgbClr val="F92B07"/>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9C9C9C"/>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3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264" name="Google Shape;264;p3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Profiling</a:t>
            </a:r>
            <a:endParaRPr/>
          </a:p>
        </p:txBody>
      </p:sp>
      <p:sp>
        <p:nvSpPr>
          <p:cNvPr id="265" name="Google Shape;265;p36"/>
          <p:cNvSpPr txBox="1"/>
          <p:nvPr>
            <p:ph idx="1" type="body"/>
          </p:nvPr>
        </p:nvSpPr>
        <p:spPr>
          <a:xfrm>
            <a:off x="4502575" y="2920125"/>
            <a:ext cx="4494300" cy="18567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Detailed views on </a:t>
            </a:r>
            <a:endParaRPr/>
          </a:p>
          <a:p>
            <a:pPr indent="-368300" lvl="1" marL="914400" rtl="0" algn="l">
              <a:spcBef>
                <a:spcPts val="0"/>
              </a:spcBef>
              <a:spcAft>
                <a:spcPts val="0"/>
              </a:spcAft>
              <a:buSzPts val="2200"/>
              <a:buChar char="•"/>
            </a:pPr>
            <a:r>
              <a:rPr lang="sv-SE"/>
              <a:t>CPU</a:t>
            </a:r>
            <a:endParaRPr/>
          </a:p>
          <a:p>
            <a:pPr indent="-368300" lvl="1" marL="914400" rtl="0" algn="l">
              <a:spcBef>
                <a:spcPts val="0"/>
              </a:spcBef>
              <a:spcAft>
                <a:spcPts val="0"/>
              </a:spcAft>
              <a:buSzPts val="2200"/>
              <a:buChar char="•"/>
            </a:pPr>
            <a:r>
              <a:rPr lang="sv-SE"/>
              <a:t>Memory allocation</a:t>
            </a:r>
            <a:endParaRPr/>
          </a:p>
          <a:p>
            <a:pPr indent="-368300" lvl="1" marL="914400" rtl="0" algn="l">
              <a:spcBef>
                <a:spcPts val="0"/>
              </a:spcBef>
              <a:spcAft>
                <a:spcPts val="0"/>
              </a:spcAft>
              <a:buSzPts val="2200"/>
              <a:buChar char="•"/>
            </a:pPr>
            <a:r>
              <a:rPr lang="sv-SE"/>
              <a:t>Network traffic</a:t>
            </a:r>
            <a:endParaRPr/>
          </a:p>
          <a:p>
            <a:pPr indent="-368300" lvl="1" marL="914400" rtl="0" algn="l">
              <a:spcBef>
                <a:spcPts val="0"/>
              </a:spcBef>
              <a:spcAft>
                <a:spcPts val="0"/>
              </a:spcAft>
              <a:buSzPts val="2200"/>
              <a:buChar char="•"/>
            </a:pPr>
            <a:r>
              <a:rPr lang="sv-SE"/>
              <a:t>Energy consumption</a:t>
            </a:r>
            <a:endParaRPr/>
          </a:p>
        </p:txBody>
      </p:sp>
      <p:pic>
        <p:nvPicPr>
          <p:cNvPr id="266" name="Google Shape;266;p36"/>
          <p:cNvPicPr preferRelativeResize="0"/>
          <p:nvPr/>
        </p:nvPicPr>
        <p:blipFill rotWithShape="1">
          <a:blip r:embed="rId3">
            <a:alphaModFix/>
          </a:blip>
          <a:srcRect b="0" l="0" r="0" t="0"/>
          <a:stretch/>
        </p:blipFill>
        <p:spPr>
          <a:xfrm>
            <a:off x="4572000" y="614000"/>
            <a:ext cx="3749275" cy="2397100"/>
          </a:xfrm>
          <a:prstGeom prst="rect">
            <a:avLst/>
          </a:prstGeom>
          <a:noFill/>
          <a:ln cap="flat" cmpd="sng" w="9525">
            <a:solidFill>
              <a:srgbClr val="FFFFFF"/>
            </a:solidFill>
            <a:prstDash val="solid"/>
            <a:round/>
            <a:headEnd len="sm" w="sm" type="none"/>
            <a:tailEnd len="sm" w="sm" type="none"/>
          </a:ln>
        </p:spPr>
      </p:pic>
      <p:pic>
        <p:nvPicPr>
          <p:cNvPr id="267" name="Google Shape;267;p36"/>
          <p:cNvPicPr preferRelativeResize="0"/>
          <p:nvPr/>
        </p:nvPicPr>
        <p:blipFill rotWithShape="1">
          <a:blip r:embed="rId4">
            <a:alphaModFix/>
          </a:blip>
          <a:srcRect b="0" l="0" r="0" t="0"/>
          <a:stretch/>
        </p:blipFill>
        <p:spPr>
          <a:xfrm>
            <a:off x="468893" y="1282388"/>
            <a:ext cx="3420419" cy="3471217"/>
          </a:xfrm>
          <a:prstGeom prst="rect">
            <a:avLst/>
          </a:prstGeom>
          <a:noFill/>
          <a:ln cap="flat" cmpd="sng" w="9525">
            <a:solidFill>
              <a:srgbClr val="FFFFFF"/>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3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274" name="Google Shape;274;p37"/>
          <p:cNvSpPr txBox="1"/>
          <p:nvPr>
            <p:ph type="title"/>
          </p:nvPr>
        </p:nvSpPr>
        <p:spPr>
          <a:xfrm>
            <a:off x="468900" y="613987"/>
            <a:ext cx="8217900" cy="35355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sv-SE"/>
              <a:t>Backend Processing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0"/>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a:t>2018-08-27</a:t>
            </a:r>
            <a:endParaRPr/>
          </a:p>
        </p:txBody>
      </p:sp>
      <p:sp>
        <p:nvSpPr>
          <p:cNvPr id="124" name="Google Shape;124;p20"/>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sv-SE"/>
              <a:t>Chalmers University of Technology</a:t>
            </a:r>
            <a:endParaRPr/>
          </a:p>
        </p:txBody>
      </p:sp>
      <p:sp>
        <p:nvSpPr>
          <p:cNvPr id="125" name="Google Shape;125;p20"/>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126" name="Google Shape;126;p20"/>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p>
            <a:pPr indent="0" lvl="0" marL="0" rtl="0" algn="l">
              <a:lnSpc>
                <a:spcPct val="108333"/>
              </a:lnSpc>
              <a:spcBef>
                <a:spcPts val="0"/>
              </a:spcBef>
              <a:spcAft>
                <a:spcPts val="0"/>
              </a:spcAft>
              <a:buClr>
                <a:schemeClr val="dk1"/>
              </a:buClr>
              <a:buSzPts val="3600"/>
              <a:buFont typeface="Arial"/>
              <a:buNone/>
            </a:pPr>
            <a:r>
              <a:rPr lang="sv-SE"/>
              <a:t>This Lecture</a:t>
            </a:r>
            <a:endParaRPr/>
          </a:p>
        </p:txBody>
      </p:sp>
      <p:sp>
        <p:nvSpPr>
          <p:cNvPr id="127" name="Google Shape;127;p20"/>
          <p:cNvSpPr txBox="1"/>
          <p:nvPr>
            <p:ph idx="1" type="body"/>
          </p:nvPr>
        </p:nvSpPr>
        <p:spPr>
          <a:xfrm>
            <a:off x="468890" y="1282390"/>
            <a:ext cx="8217900" cy="3480300"/>
          </a:xfrm>
          <a:prstGeom prst="rect">
            <a:avLst/>
          </a:prstGeom>
          <a:noFill/>
          <a:ln>
            <a:noFill/>
          </a:ln>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Testing</a:t>
            </a:r>
            <a:endParaRPr/>
          </a:p>
          <a:p>
            <a:pPr indent="-393700" lvl="0" marL="457200" rtl="0" algn="l">
              <a:spcBef>
                <a:spcPts val="0"/>
              </a:spcBef>
              <a:spcAft>
                <a:spcPts val="0"/>
              </a:spcAft>
              <a:buSzPts val="2600"/>
              <a:buChar char="•"/>
            </a:pPr>
            <a:r>
              <a:rPr lang="sv-SE"/>
              <a:t>Profiling</a:t>
            </a:r>
            <a:endParaRPr/>
          </a:p>
          <a:p>
            <a:pPr indent="-393700" lvl="0" marL="457200" rtl="0" algn="l">
              <a:spcBef>
                <a:spcPts val="0"/>
              </a:spcBef>
              <a:spcAft>
                <a:spcPts val="0"/>
              </a:spcAft>
              <a:buSzPts val="2600"/>
              <a:buChar char="•"/>
            </a:pPr>
            <a:r>
              <a:rPr lang="sv-SE"/>
              <a:t>Processes and Threads</a:t>
            </a:r>
            <a:endParaRPr/>
          </a:p>
          <a:p>
            <a:pPr indent="-393700" lvl="0" marL="457200" rtl="0" algn="l">
              <a:spcBef>
                <a:spcPts val="0"/>
              </a:spcBef>
              <a:spcAft>
                <a:spcPts val="0"/>
              </a:spcAft>
              <a:buSzPts val="2600"/>
              <a:buChar char="•"/>
            </a:pPr>
            <a:r>
              <a:rPr lang="sv-SE"/>
              <a:t>Services</a:t>
            </a:r>
            <a:endParaRPr/>
          </a:p>
          <a:p>
            <a:pPr indent="-393700" lvl="0" marL="457200" rtl="0" algn="l">
              <a:spcBef>
                <a:spcPts val="0"/>
              </a:spcBef>
              <a:spcAft>
                <a:spcPts val="0"/>
              </a:spcAft>
              <a:buSzPts val="2600"/>
              <a:buChar char="•"/>
            </a:pPr>
            <a:r>
              <a:rPr lang="sv-SE"/>
              <a:t>Broadcast Receivers</a:t>
            </a:r>
            <a:endParaRPr/>
          </a:p>
          <a:p>
            <a:pPr indent="-393700" lvl="0" marL="457200" rtl="0" algn="l">
              <a:spcBef>
                <a:spcPts val="0"/>
              </a:spcBef>
              <a:spcAft>
                <a:spcPts val="0"/>
              </a:spcAft>
              <a:buSzPts val="2600"/>
              <a:buChar char="•"/>
            </a:pPr>
            <a:r>
              <a:rPr lang="sv-SE"/>
              <a:t>Content Providers (if we have time)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38"/>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a:t>2018-08-27</a:t>
            </a:r>
            <a:endParaRPr/>
          </a:p>
        </p:txBody>
      </p:sp>
      <p:sp>
        <p:nvSpPr>
          <p:cNvPr id="280" name="Google Shape;280;p38"/>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sv-SE"/>
              <a:t>Chalmers University of Technology</a:t>
            </a:r>
            <a:endParaRPr/>
          </a:p>
        </p:txBody>
      </p:sp>
      <p:sp>
        <p:nvSpPr>
          <p:cNvPr id="281" name="Google Shape;281;p38"/>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282" name="Google Shape;282;p38"/>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p>
            <a:pPr indent="0" lvl="0" marL="0" rtl="0" algn="l">
              <a:lnSpc>
                <a:spcPct val="108333"/>
              </a:lnSpc>
              <a:spcBef>
                <a:spcPts val="0"/>
              </a:spcBef>
              <a:spcAft>
                <a:spcPts val="0"/>
              </a:spcAft>
              <a:buClr>
                <a:schemeClr val="dk1"/>
              </a:buClr>
              <a:buSzPts val="3600"/>
              <a:buFont typeface="Arial"/>
              <a:buNone/>
            </a:pPr>
            <a:r>
              <a:rPr lang="sv-SE"/>
              <a:t>Processes and Threads</a:t>
            </a:r>
            <a:endParaRPr/>
          </a:p>
        </p:txBody>
      </p:sp>
      <p:sp>
        <p:nvSpPr>
          <p:cNvPr id="283" name="Google Shape;283;p38"/>
          <p:cNvSpPr txBox="1"/>
          <p:nvPr>
            <p:ph idx="1" type="body"/>
          </p:nvPr>
        </p:nvSpPr>
        <p:spPr>
          <a:xfrm>
            <a:off x="468900" y="1282400"/>
            <a:ext cx="6247800" cy="3480300"/>
          </a:xfrm>
          <a:prstGeom prst="rect">
            <a:avLst/>
          </a:prstGeom>
          <a:noFill/>
          <a:ln>
            <a:noFill/>
          </a:ln>
        </p:spPr>
        <p:txBody>
          <a:bodyPr anchorCtr="0" anchor="t" bIns="45700" lIns="91425" spcFirstLastPara="1" rIns="91425" wrap="square" tIns="45700">
            <a:noAutofit/>
          </a:bodyPr>
          <a:lstStyle/>
          <a:p>
            <a:pPr indent="-393700" lvl="0" marL="457200" rtl="0" algn="l">
              <a:lnSpc>
                <a:spcPct val="90000"/>
              </a:lnSpc>
              <a:spcBef>
                <a:spcPts val="0"/>
              </a:spcBef>
              <a:spcAft>
                <a:spcPts val="0"/>
              </a:spcAft>
              <a:buSzPts val="2600"/>
              <a:buChar char="•"/>
            </a:pPr>
            <a:r>
              <a:rPr lang="sv-SE"/>
              <a:t>Independent </a:t>
            </a:r>
            <a:r>
              <a:rPr lang="sv-SE"/>
              <a:t>sequences</a:t>
            </a:r>
            <a:r>
              <a:rPr lang="sv-SE"/>
              <a:t> of execution.</a:t>
            </a:r>
            <a:endParaRPr/>
          </a:p>
          <a:p>
            <a:pPr indent="-393700" lvl="0" marL="457200" rtl="0" algn="l">
              <a:lnSpc>
                <a:spcPct val="90000"/>
              </a:lnSpc>
              <a:spcBef>
                <a:spcPts val="0"/>
              </a:spcBef>
              <a:spcAft>
                <a:spcPts val="0"/>
              </a:spcAft>
              <a:buSzPts val="2600"/>
              <a:buChar char="•"/>
            </a:pPr>
            <a:r>
              <a:rPr lang="sv-SE"/>
              <a:t>A running program is a process.</a:t>
            </a:r>
            <a:endParaRPr/>
          </a:p>
          <a:p>
            <a:pPr indent="-368300" lvl="1" marL="914400" rtl="0" algn="l">
              <a:lnSpc>
                <a:spcPct val="90000"/>
              </a:lnSpc>
              <a:spcBef>
                <a:spcPts val="0"/>
              </a:spcBef>
              <a:spcAft>
                <a:spcPts val="0"/>
              </a:spcAft>
              <a:buSzPts val="2200"/>
              <a:buChar char="•"/>
            </a:pPr>
            <a:r>
              <a:rPr lang="sv-SE"/>
              <a:t>Allocated memory, executable code, connections to OS.</a:t>
            </a:r>
            <a:endParaRPr/>
          </a:p>
          <a:p>
            <a:pPr indent="-368300" lvl="1" marL="914400" rtl="0" algn="l">
              <a:lnSpc>
                <a:spcPct val="90000"/>
              </a:lnSpc>
              <a:spcBef>
                <a:spcPts val="0"/>
              </a:spcBef>
              <a:spcAft>
                <a:spcPts val="0"/>
              </a:spcAft>
              <a:buSzPts val="2200"/>
              <a:buChar char="•"/>
            </a:pPr>
            <a:r>
              <a:rPr lang="sv-SE"/>
              <a:t>A process has one or more threads.</a:t>
            </a:r>
            <a:endParaRPr/>
          </a:p>
          <a:p>
            <a:pPr indent="-368300" lvl="1" marL="914400" rtl="0" algn="l">
              <a:lnSpc>
                <a:spcPct val="90000"/>
              </a:lnSpc>
              <a:spcBef>
                <a:spcPts val="0"/>
              </a:spcBef>
              <a:spcAft>
                <a:spcPts val="0"/>
              </a:spcAft>
              <a:buSzPts val="2200"/>
              <a:buChar char="•"/>
            </a:pPr>
            <a:r>
              <a:rPr lang="sv-SE"/>
              <a:t>Each process has a “main/primary” thread.</a:t>
            </a:r>
            <a:endParaRPr/>
          </a:p>
          <a:p>
            <a:pPr indent="-393700" lvl="0" marL="457200" rtl="0" algn="l">
              <a:spcBef>
                <a:spcPts val="0"/>
              </a:spcBef>
              <a:spcAft>
                <a:spcPts val="0"/>
              </a:spcAft>
              <a:buSzPts val="2600"/>
              <a:buChar char="•"/>
            </a:pPr>
            <a:r>
              <a:rPr lang="sv-SE" sz="2200"/>
              <a:t>Processes are isolated from each other.</a:t>
            </a:r>
            <a:endParaRPr/>
          </a:p>
          <a:p>
            <a:pPr indent="-368300" lvl="1" marL="914400" rtl="0" algn="l">
              <a:lnSpc>
                <a:spcPct val="90000"/>
              </a:lnSpc>
              <a:spcBef>
                <a:spcPts val="0"/>
              </a:spcBef>
              <a:spcAft>
                <a:spcPts val="0"/>
              </a:spcAft>
              <a:buSzPts val="2200"/>
              <a:buChar char="•"/>
            </a:pPr>
            <a:r>
              <a:rPr lang="sv-SE"/>
              <a:t>Communication between processes is expensive.</a:t>
            </a:r>
            <a:endParaRPr/>
          </a:p>
        </p:txBody>
      </p:sp>
      <p:pic>
        <p:nvPicPr>
          <p:cNvPr id="284" name="Google Shape;284;p38"/>
          <p:cNvPicPr preferRelativeResize="0"/>
          <p:nvPr/>
        </p:nvPicPr>
        <p:blipFill rotWithShape="1">
          <a:blip r:embed="rId3">
            <a:alphaModFix/>
          </a:blip>
          <a:srcRect b="-369" l="0" r="59090" t="469"/>
          <a:stretch/>
        </p:blipFill>
        <p:spPr>
          <a:xfrm>
            <a:off x="6621267" y="1122792"/>
            <a:ext cx="2388600" cy="3363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3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91" name="Google Shape;291;p3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Threads</a:t>
            </a:r>
            <a:endParaRPr/>
          </a:p>
        </p:txBody>
      </p:sp>
      <p:sp>
        <p:nvSpPr>
          <p:cNvPr id="292" name="Google Shape;292;p39"/>
          <p:cNvSpPr txBox="1"/>
          <p:nvPr>
            <p:ph idx="1" type="body"/>
          </p:nvPr>
        </p:nvSpPr>
        <p:spPr>
          <a:xfrm>
            <a:off x="468900" y="1282400"/>
            <a:ext cx="62661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E</a:t>
            </a:r>
            <a:r>
              <a:rPr lang="sv-SE"/>
              <a:t>ntity within a process</a:t>
            </a:r>
            <a:endParaRPr/>
          </a:p>
          <a:p>
            <a:pPr indent="-368300" lvl="1" marL="914400" rtl="0" algn="l">
              <a:spcBef>
                <a:spcPts val="0"/>
              </a:spcBef>
              <a:spcAft>
                <a:spcPts val="0"/>
              </a:spcAft>
              <a:buSzPts val="2200"/>
              <a:buChar char="•"/>
            </a:pPr>
            <a:r>
              <a:rPr lang="sv-SE"/>
              <a:t>Can be scheduled for execution</a:t>
            </a:r>
            <a:endParaRPr/>
          </a:p>
          <a:p>
            <a:pPr indent="-368300" lvl="1" marL="914400" rtl="0" algn="l">
              <a:spcBef>
                <a:spcPts val="0"/>
              </a:spcBef>
              <a:spcAft>
                <a:spcPts val="0"/>
              </a:spcAft>
              <a:buSzPts val="2200"/>
              <a:buChar char="•"/>
            </a:pPr>
            <a:r>
              <a:rPr lang="sv-SE"/>
              <a:t>Units of execution (“workers”)</a:t>
            </a:r>
            <a:endParaRPr/>
          </a:p>
          <a:p>
            <a:pPr indent="-393700" lvl="0" marL="457200" rtl="0" algn="l">
              <a:spcBef>
                <a:spcPts val="0"/>
              </a:spcBef>
              <a:spcAft>
                <a:spcPts val="0"/>
              </a:spcAft>
              <a:buSzPts val="2600"/>
              <a:buChar char="•"/>
            </a:pPr>
            <a:r>
              <a:rPr lang="sv-SE"/>
              <a:t>Threads share a memory space.</a:t>
            </a:r>
            <a:endParaRPr/>
          </a:p>
          <a:p>
            <a:pPr indent="-368300" lvl="1" marL="914400" rtl="0" algn="l">
              <a:spcBef>
                <a:spcPts val="0"/>
              </a:spcBef>
              <a:spcAft>
                <a:spcPts val="0"/>
              </a:spcAft>
              <a:buSzPts val="2200"/>
              <a:buChar char="•"/>
            </a:pPr>
            <a:r>
              <a:rPr lang="sv-SE"/>
              <a:t>Has own registers and stack.</a:t>
            </a:r>
            <a:endParaRPr/>
          </a:p>
          <a:p>
            <a:pPr indent="-368300" lvl="1" marL="914400" rtl="0" algn="l">
              <a:spcBef>
                <a:spcPts val="0"/>
              </a:spcBef>
              <a:spcAft>
                <a:spcPts val="0"/>
              </a:spcAft>
              <a:buSzPts val="2200"/>
              <a:buChar char="•"/>
            </a:pPr>
            <a:r>
              <a:rPr lang="sv-SE"/>
              <a:t>Shares code, data, files.</a:t>
            </a:r>
            <a:endParaRPr/>
          </a:p>
          <a:p>
            <a:pPr indent="-393700" lvl="0" marL="457200" rtl="0" algn="l">
              <a:spcBef>
                <a:spcPts val="0"/>
              </a:spcBef>
              <a:spcAft>
                <a:spcPts val="0"/>
              </a:spcAft>
              <a:buSzPts val="2600"/>
              <a:buChar char="•"/>
            </a:pPr>
            <a:r>
              <a:rPr lang="sv-SE"/>
              <a:t>Much easier communication, parallel execution.</a:t>
            </a:r>
            <a:endParaRPr/>
          </a:p>
          <a:p>
            <a:pPr indent="-393700" lvl="0" marL="457200" rtl="0" algn="l">
              <a:spcBef>
                <a:spcPts val="0"/>
              </a:spcBef>
              <a:spcAft>
                <a:spcPts val="0"/>
              </a:spcAft>
              <a:buSzPts val="2600"/>
              <a:buChar char="•"/>
            </a:pPr>
            <a:r>
              <a:rPr lang="sv-SE"/>
              <a:t>But… Concurrency issues.</a:t>
            </a:r>
            <a:endParaRPr/>
          </a:p>
          <a:p>
            <a:pPr indent="-368300" lvl="1" marL="914400" rtl="0" algn="l">
              <a:spcBef>
                <a:spcPts val="0"/>
              </a:spcBef>
              <a:spcAft>
                <a:spcPts val="0"/>
              </a:spcAft>
              <a:buSzPts val="2200"/>
              <a:buChar char="•"/>
            </a:pPr>
            <a:r>
              <a:rPr lang="sv-SE"/>
              <a:t>Race conditions, deadlock, ...</a:t>
            </a:r>
            <a:endParaRPr/>
          </a:p>
        </p:txBody>
      </p:sp>
      <p:pic>
        <p:nvPicPr>
          <p:cNvPr id="293" name="Google Shape;293;p39"/>
          <p:cNvPicPr preferRelativeResize="0"/>
          <p:nvPr/>
        </p:nvPicPr>
        <p:blipFill rotWithShape="1">
          <a:blip r:embed="rId3">
            <a:alphaModFix/>
          </a:blip>
          <a:srcRect b="99" l="47840" r="-447" t="0"/>
          <a:stretch/>
        </p:blipFill>
        <p:spPr>
          <a:xfrm>
            <a:off x="6666925" y="1631225"/>
            <a:ext cx="2309100" cy="2529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4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00" name="Google Shape;300;p4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Processes and Threads in Android</a:t>
            </a:r>
            <a:endParaRPr/>
          </a:p>
        </p:txBody>
      </p:sp>
      <p:sp>
        <p:nvSpPr>
          <p:cNvPr id="301" name="Google Shape;301;p4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Each app is (by default) started in a single process</a:t>
            </a:r>
            <a:endParaRPr/>
          </a:p>
          <a:p>
            <a:pPr indent="-393700" lvl="0" marL="457200" rtl="0" algn="l">
              <a:spcBef>
                <a:spcPts val="0"/>
              </a:spcBef>
              <a:spcAft>
                <a:spcPts val="0"/>
              </a:spcAft>
              <a:buSzPts val="2600"/>
              <a:buChar char="•"/>
            </a:pPr>
            <a:r>
              <a:rPr lang="sv-SE"/>
              <a:t>On startup, a main thread is created ("UI thread")</a:t>
            </a:r>
            <a:endParaRPr/>
          </a:p>
          <a:p>
            <a:pPr indent="-368300" lvl="1" marL="914400" rtl="0" algn="l">
              <a:spcBef>
                <a:spcPts val="0"/>
              </a:spcBef>
              <a:spcAft>
                <a:spcPts val="0"/>
              </a:spcAft>
              <a:buSzPts val="2200"/>
              <a:buChar char="•"/>
            </a:pPr>
            <a:r>
              <a:rPr lang="sv-SE"/>
              <a:t>Each component is instantiated within this thread</a:t>
            </a:r>
            <a:endParaRPr/>
          </a:p>
          <a:p>
            <a:pPr indent="-368300" lvl="1" marL="914400" rtl="0" algn="l">
              <a:spcBef>
                <a:spcPts val="0"/>
              </a:spcBef>
              <a:spcAft>
                <a:spcPts val="0"/>
              </a:spcAft>
              <a:buSzPts val="2200"/>
              <a:buChar char="•"/>
            </a:pPr>
            <a:r>
              <a:rPr lang="sv-SE"/>
              <a:t>Reacts to user events (input)</a:t>
            </a:r>
            <a:endParaRPr/>
          </a:p>
          <a:p>
            <a:pPr indent="-368300" lvl="1" marL="914400" rtl="0" algn="l">
              <a:spcBef>
                <a:spcPts val="0"/>
              </a:spcBef>
              <a:spcAft>
                <a:spcPts val="0"/>
              </a:spcAft>
              <a:buSzPts val="2200"/>
              <a:buChar char="•"/>
            </a:pPr>
            <a:r>
              <a:rPr lang="sv-SE"/>
              <a:t>Freezes if you do long-running operations in it!</a:t>
            </a:r>
            <a:endParaRPr/>
          </a:p>
          <a:p>
            <a:pPr indent="-393700" lvl="0" marL="457200" rtl="0" algn="l">
              <a:spcBef>
                <a:spcPts val="0"/>
              </a:spcBef>
              <a:spcAft>
                <a:spcPts val="0"/>
              </a:spcAft>
              <a:buSzPts val="2600"/>
              <a:buChar char="•"/>
            </a:pPr>
            <a:r>
              <a:rPr lang="sv-SE"/>
              <a:t>Rule: Never block the UI thread!</a:t>
            </a:r>
            <a:endParaRPr/>
          </a:p>
          <a:p>
            <a:pPr indent="-368300" lvl="1" marL="914400" rtl="0" algn="l">
              <a:spcBef>
                <a:spcPts val="0"/>
              </a:spcBef>
              <a:spcAft>
                <a:spcPts val="0"/>
              </a:spcAft>
              <a:buSzPts val="2200"/>
              <a:buChar char="•"/>
            </a:pPr>
            <a:r>
              <a:rPr lang="sv-SE"/>
              <a:t>(After 5s, Android asks if you want to close the app)</a:t>
            </a:r>
            <a:endParaRPr/>
          </a:p>
          <a:p>
            <a:pPr indent="-368300" lvl="1" marL="914400" rtl="0" algn="l">
              <a:spcBef>
                <a:spcPts val="0"/>
              </a:spcBef>
              <a:spcAft>
                <a:spcPts val="0"/>
              </a:spcAft>
              <a:buSzPts val="2200"/>
              <a:buChar char="•"/>
            </a:pPr>
            <a:r>
              <a:rPr lang="sv-SE"/>
              <a:t>Long-running operations should be done on background threads.</a:t>
            </a:r>
            <a:endParaRPr/>
          </a:p>
          <a:p>
            <a:pPr indent="-342900" lvl="2" marL="1371600" rtl="0" algn="l">
              <a:spcBef>
                <a:spcPts val="0"/>
              </a:spcBef>
              <a:spcAft>
                <a:spcPts val="0"/>
              </a:spcAft>
              <a:buSzPts val="1800"/>
              <a:buChar char="•"/>
            </a:pPr>
            <a:r>
              <a:rPr lang="sv-SE"/>
              <a:t>Accessing disk, performing network requests.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4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08" name="Google Shape;308;p4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Specifying Code for a Thread</a:t>
            </a:r>
            <a:endParaRPr/>
          </a:p>
        </p:txBody>
      </p:sp>
      <p:sp>
        <p:nvSpPr>
          <p:cNvPr id="309" name="Google Shape;309;p41"/>
          <p:cNvSpPr txBox="1"/>
          <p:nvPr>
            <p:ph idx="1" type="body"/>
          </p:nvPr>
        </p:nvSpPr>
        <p:spPr>
          <a:xfrm>
            <a:off x="468900" y="1282400"/>
            <a:ext cx="4368600" cy="34803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sv-SE" sz="2400"/>
              <a:t>Create a class implementing </a:t>
            </a:r>
            <a:r>
              <a:rPr lang="sv-SE" sz="2400">
                <a:latin typeface="Consolas"/>
                <a:ea typeface="Consolas"/>
                <a:cs typeface="Consolas"/>
                <a:sym typeface="Consolas"/>
              </a:rPr>
              <a:t>Runnable</a:t>
            </a:r>
            <a:endParaRPr sz="2400">
              <a:latin typeface="Consolas"/>
              <a:ea typeface="Consolas"/>
              <a:cs typeface="Consolas"/>
              <a:sym typeface="Consolas"/>
            </a:endParaRPr>
          </a:p>
          <a:p>
            <a:pPr indent="-381000" lvl="0" marL="457200" rtl="0" algn="l">
              <a:spcBef>
                <a:spcPts val="0"/>
              </a:spcBef>
              <a:spcAft>
                <a:spcPts val="0"/>
              </a:spcAft>
              <a:buSzPts val="2400"/>
              <a:buChar char="•"/>
            </a:pPr>
            <a:r>
              <a:rPr lang="sv-SE" sz="2400"/>
              <a:t>Implement </a:t>
            </a:r>
            <a:r>
              <a:rPr lang="sv-SE" sz="2400">
                <a:latin typeface="Consolas"/>
                <a:ea typeface="Consolas"/>
                <a:cs typeface="Consolas"/>
                <a:sym typeface="Consolas"/>
              </a:rPr>
              <a:t>run()</a:t>
            </a:r>
            <a:endParaRPr sz="2400">
              <a:latin typeface="Consolas"/>
              <a:ea typeface="Consolas"/>
              <a:cs typeface="Consolas"/>
              <a:sym typeface="Consolas"/>
            </a:endParaRPr>
          </a:p>
          <a:p>
            <a:pPr indent="-342900" lvl="1" marL="914400" rtl="0" algn="l">
              <a:spcBef>
                <a:spcPts val="0"/>
              </a:spcBef>
              <a:spcAft>
                <a:spcPts val="0"/>
              </a:spcAft>
              <a:buSzPts val="1800"/>
              <a:buChar char="•"/>
            </a:pPr>
            <a:r>
              <a:rPr lang="sv-SE" sz="1800"/>
              <a:t>Can’t directly modify </a:t>
            </a:r>
            <a:r>
              <a:rPr lang="sv-SE" sz="1800">
                <a:latin typeface="Consolas"/>
                <a:ea typeface="Consolas"/>
                <a:cs typeface="Consolas"/>
                <a:sym typeface="Consolas"/>
              </a:rPr>
              <a:t>View</a:t>
            </a:r>
            <a:r>
              <a:rPr lang="sv-SE" sz="1800"/>
              <a:t> objects.</a:t>
            </a:r>
            <a:endParaRPr sz="1800"/>
          </a:p>
          <a:p>
            <a:pPr indent="-342900" lvl="1" marL="914400" rtl="0" algn="l">
              <a:spcBef>
                <a:spcPts val="0"/>
              </a:spcBef>
              <a:spcAft>
                <a:spcPts val="0"/>
              </a:spcAft>
              <a:buSzPts val="1800"/>
              <a:buChar char="•"/>
            </a:pPr>
            <a:r>
              <a:rPr lang="sv-SE" sz="1800"/>
              <a:t>Set thread priority.</a:t>
            </a:r>
            <a:endParaRPr sz="1800"/>
          </a:p>
          <a:p>
            <a:pPr indent="-342900" lvl="2" marL="1371600" rtl="0" algn="l">
              <a:spcBef>
                <a:spcPts val="0"/>
              </a:spcBef>
              <a:spcAft>
                <a:spcPts val="0"/>
              </a:spcAft>
              <a:buSzPts val="1800"/>
              <a:buChar char="•"/>
            </a:pPr>
            <a:r>
              <a:rPr lang="sv-SE"/>
              <a:t>Default: background (prevents competition with UI thread)</a:t>
            </a:r>
            <a:endParaRPr/>
          </a:p>
          <a:p>
            <a:pPr indent="-342900" lvl="1" marL="914400" rtl="0" algn="l">
              <a:spcBef>
                <a:spcPts val="0"/>
              </a:spcBef>
              <a:spcAft>
                <a:spcPts val="0"/>
              </a:spcAft>
              <a:buSzPts val="1800"/>
              <a:buChar char="•"/>
            </a:pPr>
            <a:r>
              <a:rPr lang="sv-SE" sz="1800"/>
              <a:t>Store reference to the connected thread.</a:t>
            </a:r>
            <a:endParaRPr sz="1800"/>
          </a:p>
        </p:txBody>
      </p:sp>
      <p:pic>
        <p:nvPicPr>
          <p:cNvPr id="310" name="Google Shape;310;p41"/>
          <p:cNvPicPr preferRelativeResize="0"/>
          <p:nvPr/>
        </p:nvPicPr>
        <p:blipFill>
          <a:blip r:embed="rId3">
            <a:alphaModFix/>
          </a:blip>
          <a:stretch>
            <a:fillRect/>
          </a:stretch>
        </p:blipFill>
        <p:spPr>
          <a:xfrm>
            <a:off x="4761525" y="1720151"/>
            <a:ext cx="4276324" cy="22017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4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17" name="Google Shape;317;p4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Communicating with UI Thread</a:t>
            </a:r>
            <a:endParaRPr/>
          </a:p>
        </p:txBody>
      </p:sp>
      <p:sp>
        <p:nvSpPr>
          <p:cNvPr id="318" name="Google Shape;318;p42"/>
          <p:cNvSpPr txBox="1"/>
          <p:nvPr>
            <p:ph idx="1" type="body"/>
          </p:nvPr>
        </p:nvSpPr>
        <p:spPr>
          <a:xfrm>
            <a:off x="0" y="1282400"/>
            <a:ext cx="86868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AFTER performing work, move results of background processing to UI elements.</a:t>
            </a:r>
            <a:endParaRPr/>
          </a:p>
          <a:p>
            <a:pPr indent="-393700" lvl="0" marL="457200" rtl="0" algn="l">
              <a:spcBef>
                <a:spcPts val="0"/>
              </a:spcBef>
              <a:spcAft>
                <a:spcPts val="0"/>
              </a:spcAft>
              <a:buSzPts val="2600"/>
              <a:buChar char="•"/>
            </a:pPr>
            <a:r>
              <a:rPr lang="sv-SE"/>
              <a:t>Use </a:t>
            </a:r>
            <a:r>
              <a:rPr lang="sv-SE">
                <a:latin typeface="Consolas"/>
                <a:ea typeface="Consolas"/>
                <a:cs typeface="Consolas"/>
                <a:sym typeface="Consolas"/>
              </a:rPr>
              <a:t>Handler</a:t>
            </a:r>
            <a:r>
              <a:rPr lang="sv-SE"/>
              <a:t> running on UI thread.</a:t>
            </a:r>
            <a:endParaRPr/>
          </a:p>
          <a:p>
            <a:pPr indent="-342900" lvl="1" marL="914400" rtl="0" algn="l">
              <a:spcBef>
                <a:spcPts val="0"/>
              </a:spcBef>
              <a:spcAft>
                <a:spcPts val="0"/>
              </a:spcAft>
              <a:buSzPts val="1800"/>
              <a:buChar char="•"/>
            </a:pPr>
            <a:r>
              <a:rPr lang="sv-SE" sz="1800"/>
              <a:t>Handlers </a:t>
            </a:r>
            <a:r>
              <a:rPr lang="sv-SE" sz="1800"/>
              <a:t>receive</a:t>
            </a:r>
            <a:r>
              <a:rPr lang="sv-SE" sz="1800"/>
              <a:t> messages </a:t>
            </a:r>
            <a:br>
              <a:rPr lang="sv-SE" sz="1800"/>
            </a:br>
            <a:r>
              <a:rPr lang="sv-SE" sz="1800"/>
              <a:t>and run associated code.</a:t>
            </a:r>
            <a:endParaRPr sz="1800"/>
          </a:p>
          <a:p>
            <a:pPr indent="-342900" lvl="1" marL="914400" rtl="0" algn="l">
              <a:spcBef>
                <a:spcPts val="0"/>
              </a:spcBef>
              <a:spcAft>
                <a:spcPts val="0"/>
              </a:spcAft>
              <a:buSzPts val="1800"/>
              <a:buChar char="•"/>
            </a:pPr>
            <a:r>
              <a:rPr lang="sv-SE" sz="1800"/>
              <a:t>Connect to threads and run </a:t>
            </a:r>
            <a:br>
              <a:rPr lang="sv-SE" sz="1800"/>
            </a:br>
            <a:r>
              <a:rPr lang="sv-SE" sz="1800"/>
              <a:t>code on that thread.</a:t>
            </a:r>
            <a:endParaRPr sz="1800"/>
          </a:p>
          <a:p>
            <a:pPr indent="-342900" lvl="1" marL="914400" rtl="0" algn="l">
              <a:spcBef>
                <a:spcPts val="0"/>
              </a:spcBef>
              <a:spcAft>
                <a:spcPts val="0"/>
              </a:spcAft>
              <a:buSzPts val="1800"/>
              <a:buChar char="•"/>
            </a:pPr>
            <a:r>
              <a:rPr lang="sv-SE" sz="1800"/>
              <a:t>Override </a:t>
            </a:r>
            <a:r>
              <a:rPr lang="sv-SE" sz="1800">
                <a:latin typeface="Consolas"/>
                <a:ea typeface="Consolas"/>
                <a:cs typeface="Consolas"/>
                <a:sym typeface="Consolas"/>
              </a:rPr>
              <a:t>handleMessage()</a:t>
            </a:r>
            <a:r>
              <a:rPr lang="sv-SE" sz="1800"/>
              <a:t>.</a:t>
            </a:r>
            <a:endParaRPr sz="1800"/>
          </a:p>
          <a:p>
            <a:pPr indent="-342900" lvl="2" marL="1371600" rtl="0" algn="l">
              <a:spcBef>
                <a:spcPts val="0"/>
              </a:spcBef>
              <a:spcAft>
                <a:spcPts val="0"/>
              </a:spcAft>
              <a:buSzPts val="1800"/>
              <a:buChar char="•"/>
            </a:pPr>
            <a:r>
              <a:rPr lang="sv-SE"/>
              <a:t>Invoked when message </a:t>
            </a:r>
            <a:br>
              <a:rPr lang="sv-SE"/>
            </a:br>
            <a:r>
              <a:rPr lang="sv-SE"/>
              <a:t>sent to the managed </a:t>
            </a:r>
            <a:br>
              <a:rPr lang="sv-SE"/>
            </a:br>
            <a:r>
              <a:rPr lang="sv-SE"/>
              <a:t>thread.</a:t>
            </a:r>
            <a:endParaRPr/>
          </a:p>
        </p:txBody>
      </p:sp>
      <p:pic>
        <p:nvPicPr>
          <p:cNvPr id="319" name="Google Shape;319;p42"/>
          <p:cNvPicPr preferRelativeResize="0"/>
          <p:nvPr/>
        </p:nvPicPr>
        <p:blipFill>
          <a:blip r:embed="rId3">
            <a:alphaModFix/>
          </a:blip>
          <a:stretch>
            <a:fillRect/>
          </a:stretch>
        </p:blipFill>
        <p:spPr>
          <a:xfrm>
            <a:off x="3973025" y="2571750"/>
            <a:ext cx="5170976" cy="19687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4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26" name="Google Shape;326;p4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Support for Background Processing</a:t>
            </a:r>
            <a:endParaRPr/>
          </a:p>
        </p:txBody>
      </p:sp>
      <p:sp>
        <p:nvSpPr>
          <p:cNvPr id="327" name="Google Shape;327;p4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WorkManager</a:t>
            </a:r>
            <a:endParaRPr/>
          </a:p>
          <a:p>
            <a:pPr indent="-368300" lvl="1" marL="914400" rtl="0" algn="l">
              <a:spcBef>
                <a:spcPts val="0"/>
              </a:spcBef>
              <a:spcAft>
                <a:spcPts val="0"/>
              </a:spcAft>
              <a:buSzPts val="2200"/>
              <a:buChar char="•"/>
            </a:pPr>
            <a:r>
              <a:rPr lang="sv-SE"/>
              <a:t>Library that runs background tasks when conditions (network availability, battery) are satisfied.</a:t>
            </a:r>
            <a:endParaRPr/>
          </a:p>
          <a:p>
            <a:pPr indent="-368300" lvl="1" marL="914400" rtl="0" algn="l">
              <a:spcBef>
                <a:spcPts val="0"/>
              </a:spcBef>
              <a:spcAft>
                <a:spcPts val="0"/>
              </a:spcAft>
              <a:buSzPts val="2200"/>
              <a:buChar char="•"/>
            </a:pPr>
            <a:r>
              <a:rPr lang="sv-SE"/>
              <a:t>For work that can be put off until later.</a:t>
            </a:r>
            <a:endParaRPr/>
          </a:p>
          <a:p>
            <a:pPr indent="-393700" lvl="0" marL="457200" rtl="0" algn="l">
              <a:spcBef>
                <a:spcPts val="0"/>
              </a:spcBef>
              <a:spcAft>
                <a:spcPts val="0"/>
              </a:spcAft>
              <a:buSzPts val="2600"/>
              <a:buChar char="•"/>
            </a:pPr>
            <a:r>
              <a:rPr lang="sv-SE"/>
              <a:t>Foreground Services</a:t>
            </a:r>
            <a:endParaRPr/>
          </a:p>
          <a:p>
            <a:pPr indent="-368300" lvl="1" marL="914400" rtl="0" algn="l">
              <a:spcBef>
                <a:spcPts val="0"/>
              </a:spcBef>
              <a:spcAft>
                <a:spcPts val="0"/>
              </a:spcAft>
              <a:buSzPts val="2200"/>
              <a:buChar char="•"/>
            </a:pPr>
            <a:r>
              <a:rPr lang="sv-SE"/>
              <a:t>Background process without UI.</a:t>
            </a:r>
            <a:endParaRPr/>
          </a:p>
          <a:p>
            <a:pPr indent="-368300" lvl="1" marL="914400" rtl="0" algn="l">
              <a:spcBef>
                <a:spcPts val="0"/>
              </a:spcBef>
              <a:spcAft>
                <a:spcPts val="0"/>
              </a:spcAft>
              <a:buSzPts val="2200"/>
              <a:buChar char="•"/>
            </a:pPr>
            <a:r>
              <a:rPr lang="sv-SE"/>
              <a:t>Work that must run immediately and be completed.</a:t>
            </a:r>
            <a:endParaRPr/>
          </a:p>
          <a:p>
            <a:pPr indent="-368300" lvl="1" marL="914400" rtl="0" algn="l">
              <a:spcBef>
                <a:spcPts val="0"/>
              </a:spcBef>
              <a:spcAft>
                <a:spcPts val="0"/>
              </a:spcAft>
              <a:buSzPts val="2200"/>
              <a:buChar char="•"/>
            </a:pPr>
            <a:r>
              <a:rPr lang="sv-SE"/>
              <a:t>Prevents OS from killing process.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4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34" name="Google Shape;334;p4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Support for Background Processing</a:t>
            </a:r>
            <a:endParaRPr/>
          </a:p>
        </p:txBody>
      </p:sp>
      <p:sp>
        <p:nvSpPr>
          <p:cNvPr id="335" name="Google Shape;335;p4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AlarmManager</a:t>
            </a:r>
            <a:endParaRPr/>
          </a:p>
          <a:p>
            <a:pPr indent="-368300" lvl="1" marL="914400" rtl="0" algn="l">
              <a:spcBef>
                <a:spcPts val="0"/>
              </a:spcBef>
              <a:spcAft>
                <a:spcPts val="0"/>
              </a:spcAft>
              <a:buSzPts val="2200"/>
              <a:buChar char="•"/>
            </a:pPr>
            <a:r>
              <a:rPr lang="sv-SE"/>
              <a:t>Launches a process at a scheduled time.</a:t>
            </a:r>
            <a:endParaRPr/>
          </a:p>
          <a:p>
            <a:pPr indent="-368300" lvl="1" marL="914400" rtl="0" algn="l">
              <a:spcBef>
                <a:spcPts val="0"/>
              </a:spcBef>
              <a:spcAft>
                <a:spcPts val="0"/>
              </a:spcAft>
              <a:buSzPts val="2200"/>
              <a:buChar char="•"/>
            </a:pPr>
            <a:r>
              <a:rPr lang="sv-SE"/>
              <a:t>WorkManager better balances system resources, but AlarmManager is needed for specific timed processes.</a:t>
            </a:r>
            <a:endParaRPr/>
          </a:p>
          <a:p>
            <a:pPr indent="-342900" lvl="2" marL="1371600" rtl="0" algn="l">
              <a:spcBef>
                <a:spcPts val="0"/>
              </a:spcBef>
              <a:spcAft>
                <a:spcPts val="0"/>
              </a:spcAft>
              <a:buSzPts val="1800"/>
              <a:buChar char="•"/>
            </a:pPr>
            <a:r>
              <a:rPr lang="sv-SE"/>
              <a:t>Use WorkManager for tasks that execute every hour. Use AlarmManager for tasks executing at 6:38 AM. </a:t>
            </a:r>
            <a:endParaRPr/>
          </a:p>
          <a:p>
            <a:pPr indent="-393700" lvl="0" marL="457200" rtl="0" algn="l">
              <a:spcBef>
                <a:spcPts val="0"/>
              </a:spcBef>
              <a:spcAft>
                <a:spcPts val="0"/>
              </a:spcAft>
              <a:buSzPts val="2600"/>
              <a:buChar char="•"/>
            </a:pPr>
            <a:r>
              <a:rPr lang="sv-SE"/>
              <a:t>DownloadManager</a:t>
            </a:r>
            <a:endParaRPr/>
          </a:p>
          <a:p>
            <a:pPr indent="-368300" lvl="1" marL="914400" rtl="0" algn="l">
              <a:spcBef>
                <a:spcPts val="0"/>
              </a:spcBef>
              <a:spcAft>
                <a:spcPts val="0"/>
              </a:spcAft>
              <a:buSzPts val="2200"/>
              <a:buChar char="•"/>
            </a:pPr>
            <a:r>
              <a:rPr lang="sv-SE"/>
              <a:t>Performs background downloading tasks. </a:t>
            </a:r>
            <a:endParaRPr/>
          </a:p>
          <a:p>
            <a:pPr indent="-368300" lvl="1" marL="914400" rtl="0" algn="l">
              <a:spcBef>
                <a:spcPts val="0"/>
              </a:spcBef>
              <a:spcAft>
                <a:spcPts val="0"/>
              </a:spcAft>
              <a:buSzPts val="2200"/>
              <a:buChar char="•"/>
            </a:pPr>
            <a:r>
              <a:rPr lang="sv-SE"/>
              <a:t>Provide URI, library handles HTTP interactions, retries, connectivity changes.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4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42" name="Google Shape;342;p4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How to Handle Background Tasks</a:t>
            </a:r>
            <a:endParaRPr/>
          </a:p>
        </p:txBody>
      </p:sp>
      <p:sp>
        <p:nvSpPr>
          <p:cNvPr id="343" name="Google Shape;343;p45"/>
          <p:cNvSpPr txBox="1"/>
          <p:nvPr>
            <p:ph idx="1" type="body"/>
          </p:nvPr>
        </p:nvSpPr>
        <p:spPr>
          <a:xfrm>
            <a:off x="468900" y="1282400"/>
            <a:ext cx="54945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Can the work be deferred, or does it need to happen now?</a:t>
            </a:r>
            <a:endParaRPr/>
          </a:p>
          <a:p>
            <a:pPr indent="-368300" lvl="1" marL="914400" rtl="0" algn="l">
              <a:spcBef>
                <a:spcPts val="0"/>
              </a:spcBef>
              <a:spcAft>
                <a:spcPts val="0"/>
              </a:spcAft>
              <a:buSzPts val="2200"/>
              <a:buChar char="•"/>
            </a:pPr>
            <a:r>
              <a:rPr lang="sv-SE"/>
              <a:t>If not, Foreground Service</a:t>
            </a:r>
            <a:endParaRPr/>
          </a:p>
          <a:p>
            <a:pPr indent="-393700" lvl="0" marL="457200" rtl="0" algn="l">
              <a:spcBef>
                <a:spcPts val="0"/>
              </a:spcBef>
              <a:spcAft>
                <a:spcPts val="0"/>
              </a:spcAft>
              <a:buSzPts val="2600"/>
              <a:buChar char="•"/>
            </a:pPr>
            <a:r>
              <a:rPr lang="sv-SE"/>
              <a:t>Is the work dependent on system conditions?</a:t>
            </a:r>
            <a:endParaRPr/>
          </a:p>
          <a:p>
            <a:pPr indent="-368300" lvl="1" marL="914400" rtl="0" algn="l">
              <a:spcBef>
                <a:spcPts val="0"/>
              </a:spcBef>
              <a:spcAft>
                <a:spcPts val="0"/>
              </a:spcAft>
              <a:buSzPts val="2200"/>
              <a:buChar char="•"/>
            </a:pPr>
            <a:r>
              <a:rPr lang="sv-SE"/>
              <a:t>If yes, WorkManager</a:t>
            </a:r>
            <a:endParaRPr/>
          </a:p>
          <a:p>
            <a:pPr indent="-393700" lvl="0" marL="457200" rtl="0" algn="l">
              <a:spcBef>
                <a:spcPts val="0"/>
              </a:spcBef>
              <a:spcAft>
                <a:spcPts val="0"/>
              </a:spcAft>
              <a:buSzPts val="2600"/>
              <a:buChar char="•"/>
            </a:pPr>
            <a:r>
              <a:rPr lang="sv-SE"/>
              <a:t>Does the job need to run at a precise time?</a:t>
            </a:r>
            <a:endParaRPr/>
          </a:p>
          <a:p>
            <a:pPr indent="-368300" lvl="1" marL="914400" rtl="0" algn="l">
              <a:spcBef>
                <a:spcPts val="0"/>
              </a:spcBef>
              <a:spcAft>
                <a:spcPts val="0"/>
              </a:spcAft>
              <a:buSzPts val="2200"/>
              <a:buChar char="•"/>
            </a:pPr>
            <a:r>
              <a:rPr lang="sv-SE"/>
              <a:t>If yes, AlarmManager. If no, WorkManager</a:t>
            </a:r>
            <a:endParaRPr/>
          </a:p>
        </p:txBody>
      </p:sp>
      <p:pic>
        <p:nvPicPr>
          <p:cNvPr id="344" name="Google Shape;344;p45"/>
          <p:cNvPicPr preferRelativeResize="0"/>
          <p:nvPr/>
        </p:nvPicPr>
        <p:blipFill>
          <a:blip r:embed="rId3">
            <a:alphaModFix/>
          </a:blip>
          <a:stretch>
            <a:fillRect/>
          </a:stretch>
        </p:blipFill>
        <p:spPr>
          <a:xfrm>
            <a:off x="5963333" y="1282400"/>
            <a:ext cx="3180667" cy="36532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4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351" name="Google Shape;351;p46"/>
          <p:cNvSpPr txBox="1"/>
          <p:nvPr>
            <p:ph type="title"/>
          </p:nvPr>
        </p:nvSpPr>
        <p:spPr>
          <a:xfrm>
            <a:off x="468900" y="613987"/>
            <a:ext cx="8217900" cy="35355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sv-SE"/>
              <a:t>Let’s Take a Break</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4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58" name="Google Shape;358;p4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Services</a:t>
            </a:r>
            <a:endParaRPr/>
          </a:p>
        </p:txBody>
      </p:sp>
      <p:sp>
        <p:nvSpPr>
          <p:cNvPr id="359" name="Google Shape;359;p4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Component in the background, no UI</a:t>
            </a:r>
            <a:endParaRPr/>
          </a:p>
          <a:p>
            <a:pPr indent="-393700" lvl="0" marL="457200" rtl="0" algn="l">
              <a:spcBef>
                <a:spcPts val="0"/>
              </a:spcBef>
              <a:spcAft>
                <a:spcPts val="0"/>
              </a:spcAft>
              <a:buSzPts val="2600"/>
              <a:buChar char="•"/>
            </a:pPr>
            <a:r>
              <a:rPr lang="sv-SE"/>
              <a:t>Often used for long-running operations</a:t>
            </a:r>
            <a:endParaRPr/>
          </a:p>
          <a:p>
            <a:pPr indent="-368300" lvl="1" marL="914400" rtl="0" algn="l">
              <a:spcBef>
                <a:spcPts val="0"/>
              </a:spcBef>
              <a:spcAft>
                <a:spcPts val="0"/>
              </a:spcAft>
              <a:buSzPts val="2200"/>
              <a:buChar char="•"/>
            </a:pPr>
            <a:r>
              <a:rPr lang="sv-SE"/>
              <a:t>Play music</a:t>
            </a:r>
            <a:endParaRPr/>
          </a:p>
          <a:p>
            <a:pPr indent="-368300" lvl="1" marL="914400" rtl="0" algn="l">
              <a:spcBef>
                <a:spcPts val="0"/>
              </a:spcBef>
              <a:spcAft>
                <a:spcPts val="0"/>
              </a:spcAft>
              <a:buSzPts val="2200"/>
              <a:buChar char="•"/>
            </a:pPr>
            <a:r>
              <a:rPr lang="sv-SE"/>
              <a:t>Process data</a:t>
            </a:r>
            <a:endParaRPr/>
          </a:p>
          <a:p>
            <a:pPr indent="-368300" lvl="1" marL="914400" rtl="0" algn="l">
              <a:spcBef>
                <a:spcPts val="0"/>
              </a:spcBef>
              <a:spcAft>
                <a:spcPts val="0"/>
              </a:spcAft>
              <a:buSzPts val="2200"/>
              <a:buChar char="•"/>
            </a:pPr>
            <a:r>
              <a:rPr lang="sv-SE"/>
              <a:t>Send/receive data over the internet</a:t>
            </a:r>
            <a:endParaRPr/>
          </a:p>
          <a:p>
            <a:pPr indent="-393700" lvl="0" marL="457200" rtl="0" algn="l">
              <a:spcBef>
                <a:spcPts val="0"/>
              </a:spcBef>
              <a:spcAft>
                <a:spcPts val="0"/>
              </a:spcAft>
              <a:buSzPts val="2600"/>
              <a:buChar char="•"/>
            </a:pPr>
            <a:r>
              <a:rPr lang="sv-SE"/>
              <a:t>Will continue to run even if user </a:t>
            </a:r>
            <a:br>
              <a:rPr lang="sv-SE"/>
            </a:br>
            <a:r>
              <a:rPr lang="sv-SE"/>
              <a:t>switches to another app.</a:t>
            </a:r>
            <a:endParaRPr/>
          </a:p>
          <a:p>
            <a:pPr indent="-393700" lvl="0" marL="457200" marR="0" rtl="0" algn="l">
              <a:lnSpc>
                <a:spcPct val="90000"/>
              </a:lnSpc>
              <a:spcBef>
                <a:spcPts val="0"/>
              </a:spcBef>
              <a:spcAft>
                <a:spcPts val="0"/>
              </a:spcAft>
              <a:buClr>
                <a:schemeClr val="dk1"/>
              </a:buClr>
              <a:buSzPts val="2600"/>
              <a:buFont typeface="Arial"/>
              <a:buChar char="•"/>
            </a:pPr>
            <a:r>
              <a:rPr lang="sv-SE"/>
              <a:t>Started with an </a:t>
            </a:r>
            <a:r>
              <a:rPr lang="sv-SE">
                <a:latin typeface="Consolas"/>
                <a:ea typeface="Consolas"/>
                <a:cs typeface="Consolas"/>
                <a:sym typeface="Consolas"/>
              </a:rPr>
              <a:t>Intent</a:t>
            </a:r>
            <a:endParaRPr>
              <a:latin typeface="Consolas"/>
              <a:ea typeface="Consolas"/>
              <a:cs typeface="Consolas"/>
              <a:sym typeface="Consolas"/>
            </a:endParaRPr>
          </a:p>
        </p:txBody>
      </p:sp>
      <p:pic>
        <p:nvPicPr>
          <p:cNvPr id="360" name="Google Shape;360;p47"/>
          <p:cNvPicPr preferRelativeResize="0"/>
          <p:nvPr/>
        </p:nvPicPr>
        <p:blipFill rotWithShape="1">
          <a:blip r:embed="rId3">
            <a:alphaModFix/>
          </a:blip>
          <a:srcRect b="0" l="0" r="0" t="0"/>
          <a:stretch/>
        </p:blipFill>
        <p:spPr>
          <a:xfrm>
            <a:off x="5500320" y="556379"/>
            <a:ext cx="3289300" cy="850900"/>
          </a:xfrm>
          <a:prstGeom prst="rect">
            <a:avLst/>
          </a:prstGeom>
          <a:noFill/>
          <a:ln cap="flat" cmpd="sng" w="9525">
            <a:solidFill>
              <a:srgbClr val="FFFFFF"/>
            </a:solidFill>
            <a:prstDash val="solid"/>
            <a:round/>
            <a:headEnd len="sm" w="sm" type="none"/>
            <a:tailEnd len="sm" w="sm" type="none"/>
          </a:ln>
        </p:spPr>
      </p:pic>
      <p:pic>
        <p:nvPicPr>
          <p:cNvPr id="361" name="Google Shape;361;p47"/>
          <p:cNvPicPr preferRelativeResize="0"/>
          <p:nvPr/>
        </p:nvPicPr>
        <p:blipFill rotWithShape="1">
          <a:blip r:embed="rId4">
            <a:alphaModFix/>
          </a:blip>
          <a:srcRect b="-18495" l="0" r="0" t="-18509"/>
          <a:stretch/>
        </p:blipFill>
        <p:spPr>
          <a:xfrm>
            <a:off x="6553200" y="1743302"/>
            <a:ext cx="2481900" cy="3400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34" name="Google Shape;134;p2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Related Activities</a:t>
            </a:r>
            <a:endParaRPr/>
          </a:p>
        </p:txBody>
      </p:sp>
      <p:sp>
        <p:nvSpPr>
          <p:cNvPr id="135" name="Google Shape;135;p2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Activity 21: Optional</a:t>
            </a:r>
            <a:endParaRPr b="1"/>
          </a:p>
          <a:p>
            <a:pPr indent="-393700" lvl="0" marL="457200" rtl="0" algn="l">
              <a:spcBef>
                <a:spcPts val="0"/>
              </a:spcBef>
              <a:spcAft>
                <a:spcPts val="0"/>
              </a:spcAft>
              <a:buSzPts val="2600"/>
              <a:buChar char="•"/>
            </a:pPr>
            <a:r>
              <a:rPr lang="sv-SE"/>
              <a:t>Practice Android with Codelabs for Android Developer Fundamentals (V2):</a:t>
            </a:r>
            <a:endParaRPr/>
          </a:p>
          <a:p>
            <a:pPr indent="-342900" lvl="1" marL="914400" rtl="0" algn="l">
              <a:spcBef>
                <a:spcPts val="0"/>
              </a:spcBef>
              <a:spcAft>
                <a:spcPts val="0"/>
              </a:spcAft>
              <a:buSzPts val="1800"/>
              <a:buChar char="•"/>
            </a:pPr>
            <a:r>
              <a:rPr lang="sv-SE" sz="1800" u="sng">
                <a:solidFill>
                  <a:schemeClr val="hlink"/>
                </a:solidFill>
                <a:hlinkClick r:id="rId3"/>
              </a:rPr>
              <a:t>https://developer.android.com/courses/fundamentals-training/toc-v2</a:t>
            </a:r>
            <a:r>
              <a:rPr lang="sv-SE" sz="1800"/>
              <a:t> </a:t>
            </a:r>
            <a:endParaRPr sz="1800"/>
          </a:p>
          <a:p>
            <a:pPr indent="-368300" lvl="1" marL="914400" rtl="0" algn="l">
              <a:spcBef>
                <a:spcPts val="0"/>
              </a:spcBef>
              <a:spcAft>
                <a:spcPts val="0"/>
              </a:spcAft>
              <a:buSzPts val="2200"/>
              <a:buChar char="•"/>
            </a:pPr>
            <a:r>
              <a:rPr lang="sv-SE"/>
              <a:t>2.2: Activity lifecycle and state</a:t>
            </a:r>
            <a:endParaRPr/>
          </a:p>
          <a:p>
            <a:pPr indent="-368300" lvl="1" marL="914400" rtl="0" algn="l">
              <a:spcBef>
                <a:spcPts val="0"/>
              </a:spcBef>
              <a:spcAft>
                <a:spcPts val="0"/>
              </a:spcAft>
              <a:buSzPts val="2200"/>
              <a:buChar char="•"/>
            </a:pPr>
            <a:r>
              <a:rPr lang="sv-SE"/>
              <a:t>4.1: Clickable images </a:t>
            </a:r>
            <a:endParaRPr/>
          </a:p>
          <a:p>
            <a:pPr indent="-368300" lvl="1" marL="914400" rtl="0" algn="l">
              <a:spcBef>
                <a:spcPts val="0"/>
              </a:spcBef>
              <a:spcAft>
                <a:spcPts val="0"/>
              </a:spcAft>
              <a:buSzPts val="2200"/>
              <a:buChar char="•"/>
            </a:pPr>
            <a:r>
              <a:rPr lang="sv-SE"/>
              <a:t>4.2: Input controls</a:t>
            </a:r>
            <a:endParaRPr/>
          </a:p>
          <a:p>
            <a:pPr indent="-368300" lvl="1" marL="914400" rtl="0" algn="l">
              <a:spcBef>
                <a:spcPts val="0"/>
              </a:spcBef>
              <a:spcAft>
                <a:spcPts val="0"/>
              </a:spcAft>
              <a:buSzPts val="2200"/>
              <a:buChar char="•"/>
            </a:pPr>
            <a:r>
              <a:rPr lang="sv-SE"/>
              <a:t>4.3: Menus and pickers</a:t>
            </a:r>
            <a:endParaRPr/>
          </a:p>
          <a:p>
            <a:pPr indent="-368300" lvl="1" marL="914400" rtl="0" algn="l">
              <a:spcBef>
                <a:spcPts val="0"/>
              </a:spcBef>
              <a:spcAft>
                <a:spcPts val="0"/>
              </a:spcAft>
              <a:buSzPts val="2200"/>
              <a:buChar char="•"/>
            </a:pPr>
            <a:r>
              <a:rPr lang="sv-SE"/>
              <a:t>4.4: User navigation </a:t>
            </a:r>
            <a:endParaRPr/>
          </a:p>
          <a:p>
            <a:pPr indent="-368300" lvl="1" marL="914400" rtl="0" algn="l">
              <a:spcBef>
                <a:spcPts val="0"/>
              </a:spcBef>
              <a:spcAft>
                <a:spcPts val="0"/>
              </a:spcAft>
              <a:buSzPts val="2200"/>
              <a:buChar char="•"/>
            </a:pPr>
            <a:r>
              <a:rPr lang="sv-SE"/>
              <a:t>4.5: RecyclerView</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4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68" name="Google Shape;368;p4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Services</a:t>
            </a:r>
            <a:endParaRPr/>
          </a:p>
        </p:txBody>
      </p:sp>
      <p:sp>
        <p:nvSpPr>
          <p:cNvPr id="369" name="Google Shape;369;p4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Foreground Services</a:t>
            </a:r>
            <a:endParaRPr/>
          </a:p>
          <a:p>
            <a:pPr indent="-368300" lvl="1" marL="914400" rtl="0" algn="l">
              <a:spcBef>
                <a:spcPts val="0"/>
              </a:spcBef>
              <a:spcAft>
                <a:spcPts val="0"/>
              </a:spcAft>
              <a:buSzPts val="2200"/>
              <a:buChar char="•"/>
            </a:pPr>
            <a:r>
              <a:rPr lang="sv-SE"/>
              <a:t>Perform an operation that users notice.</a:t>
            </a:r>
            <a:endParaRPr/>
          </a:p>
          <a:p>
            <a:pPr indent="-342900" lvl="2" marL="1371600" rtl="0" algn="l">
              <a:spcBef>
                <a:spcPts val="0"/>
              </a:spcBef>
              <a:spcAft>
                <a:spcPts val="0"/>
              </a:spcAft>
              <a:buSzPts val="1800"/>
              <a:buChar char="•"/>
            </a:pPr>
            <a:r>
              <a:rPr lang="sv-SE"/>
              <a:t>Play music</a:t>
            </a:r>
            <a:endParaRPr/>
          </a:p>
          <a:p>
            <a:pPr indent="-368300" lvl="1" marL="914400" rtl="0" algn="l">
              <a:spcBef>
                <a:spcPts val="0"/>
              </a:spcBef>
              <a:spcAft>
                <a:spcPts val="0"/>
              </a:spcAft>
              <a:buSzPts val="2200"/>
              <a:buChar char="•"/>
            </a:pPr>
            <a:r>
              <a:rPr lang="sv-SE"/>
              <a:t>Must display notification.</a:t>
            </a:r>
            <a:endParaRPr/>
          </a:p>
          <a:p>
            <a:pPr indent="-368300" lvl="1" marL="914400" rtl="0" algn="l">
              <a:spcBef>
                <a:spcPts val="0"/>
              </a:spcBef>
              <a:spcAft>
                <a:spcPts val="0"/>
              </a:spcAft>
              <a:buSzPts val="2200"/>
              <a:buChar char="•"/>
            </a:pPr>
            <a:r>
              <a:rPr lang="sv-SE"/>
              <a:t>Keep running even if user isn’t interacting with them.</a:t>
            </a:r>
            <a:endParaRPr/>
          </a:p>
          <a:p>
            <a:pPr indent="-393700" lvl="0" marL="457200" rtl="0" algn="l">
              <a:spcBef>
                <a:spcPts val="0"/>
              </a:spcBef>
              <a:spcAft>
                <a:spcPts val="0"/>
              </a:spcAft>
              <a:buSzPts val="2600"/>
              <a:buChar char="•"/>
            </a:pPr>
            <a:r>
              <a:rPr lang="sv-SE"/>
              <a:t>Background Services</a:t>
            </a:r>
            <a:endParaRPr/>
          </a:p>
          <a:p>
            <a:pPr indent="-368300" lvl="1" marL="914400" rtl="0" algn="l">
              <a:spcBef>
                <a:spcPts val="0"/>
              </a:spcBef>
              <a:spcAft>
                <a:spcPts val="0"/>
              </a:spcAft>
              <a:buSzPts val="2200"/>
              <a:buChar char="•"/>
            </a:pPr>
            <a:r>
              <a:rPr lang="sv-SE"/>
              <a:t>Perform operation not noticeable to user.</a:t>
            </a:r>
            <a:endParaRPr/>
          </a:p>
          <a:p>
            <a:pPr indent="-342900" lvl="2" marL="1371600" rtl="0" algn="l">
              <a:spcBef>
                <a:spcPts val="0"/>
              </a:spcBef>
              <a:spcAft>
                <a:spcPts val="0"/>
              </a:spcAft>
              <a:buSzPts val="1800"/>
              <a:buChar char="•"/>
            </a:pPr>
            <a:r>
              <a:rPr lang="sv-SE"/>
              <a:t>Compress files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4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76" name="Google Shape;376;p4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Bound Services</a:t>
            </a:r>
            <a:endParaRPr/>
          </a:p>
        </p:txBody>
      </p:sp>
      <p:sp>
        <p:nvSpPr>
          <p:cNvPr id="377" name="Google Shape;377;p4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Service bound to component using </a:t>
            </a:r>
            <a:r>
              <a:rPr lang="sv-SE">
                <a:latin typeface="Consolas"/>
                <a:ea typeface="Consolas"/>
                <a:cs typeface="Consolas"/>
                <a:sym typeface="Consolas"/>
              </a:rPr>
              <a:t>bindService()</a:t>
            </a:r>
            <a:endParaRPr>
              <a:latin typeface="Consolas"/>
              <a:ea typeface="Consolas"/>
              <a:cs typeface="Consolas"/>
              <a:sym typeface="Consolas"/>
            </a:endParaRPr>
          </a:p>
          <a:p>
            <a:pPr indent="-393700" lvl="0" marL="457200" rtl="0" algn="l">
              <a:spcBef>
                <a:spcPts val="0"/>
              </a:spcBef>
              <a:spcAft>
                <a:spcPts val="0"/>
              </a:spcAft>
              <a:buSzPts val="2600"/>
              <a:buChar char="•"/>
            </a:pPr>
            <a:r>
              <a:rPr lang="sv-SE"/>
              <a:t>Offers a client-server interface allowing components to interact with the service.</a:t>
            </a:r>
            <a:endParaRPr/>
          </a:p>
          <a:p>
            <a:pPr indent="-368300" lvl="1" marL="914400" rtl="0" algn="l">
              <a:spcBef>
                <a:spcPts val="0"/>
              </a:spcBef>
              <a:spcAft>
                <a:spcPts val="0"/>
              </a:spcAft>
              <a:buSzPts val="2200"/>
              <a:buChar char="•"/>
            </a:pPr>
            <a:r>
              <a:rPr lang="sv-SE"/>
              <a:t>Send requests/receive results</a:t>
            </a:r>
            <a:endParaRPr/>
          </a:p>
          <a:p>
            <a:pPr indent="-368300" lvl="1" marL="914400" rtl="0" algn="l">
              <a:spcBef>
                <a:spcPts val="0"/>
              </a:spcBef>
              <a:spcAft>
                <a:spcPts val="0"/>
              </a:spcAft>
              <a:buSzPts val="2200"/>
              <a:buChar char="•"/>
            </a:pPr>
            <a:r>
              <a:rPr lang="sv-SE"/>
              <a:t>Across processes (allowing process communication)</a:t>
            </a:r>
            <a:endParaRPr/>
          </a:p>
          <a:p>
            <a:pPr indent="-393700" lvl="0" marL="457200" rtl="0" algn="l">
              <a:spcBef>
                <a:spcPts val="0"/>
              </a:spcBef>
              <a:spcAft>
                <a:spcPts val="0"/>
              </a:spcAft>
              <a:buSzPts val="2600"/>
              <a:buChar char="•"/>
            </a:pPr>
            <a:r>
              <a:rPr lang="sv-SE"/>
              <a:t>Multiple components can be bound to one service.</a:t>
            </a:r>
            <a:endParaRPr/>
          </a:p>
          <a:p>
            <a:pPr indent="-393700" lvl="0" marL="457200" rtl="0" algn="l">
              <a:spcBef>
                <a:spcPts val="0"/>
              </a:spcBef>
              <a:spcAft>
                <a:spcPts val="0"/>
              </a:spcAft>
              <a:buSzPts val="2600"/>
              <a:buChar char="•"/>
            </a:pPr>
            <a:r>
              <a:rPr lang="sv-SE"/>
              <a:t>Service destroyed when all unbind.</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5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84" name="Google Shape;384;p5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Services vs Threads</a:t>
            </a:r>
            <a:endParaRPr/>
          </a:p>
        </p:txBody>
      </p:sp>
      <p:sp>
        <p:nvSpPr>
          <p:cNvPr id="385" name="Google Shape;385;p5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Rule of thumb:</a:t>
            </a:r>
            <a:endParaRPr/>
          </a:p>
          <a:p>
            <a:pPr indent="-368300" lvl="1" marL="914400" rtl="0" algn="l">
              <a:spcBef>
                <a:spcPts val="0"/>
              </a:spcBef>
              <a:spcAft>
                <a:spcPts val="0"/>
              </a:spcAft>
              <a:buSzPts val="2200"/>
              <a:buChar char="•"/>
            </a:pPr>
            <a:r>
              <a:rPr lang="sv-SE"/>
              <a:t>Operation should run, even if user doesn't interact with the app (or closes it): Service</a:t>
            </a:r>
            <a:endParaRPr/>
          </a:p>
          <a:p>
            <a:pPr indent="-368300" lvl="1" marL="914400" rtl="0" algn="l">
              <a:spcBef>
                <a:spcPts val="0"/>
              </a:spcBef>
              <a:spcAft>
                <a:spcPts val="0"/>
              </a:spcAft>
              <a:buSzPts val="2200"/>
              <a:buChar char="•"/>
            </a:pPr>
            <a:r>
              <a:rPr lang="sv-SE"/>
              <a:t>Long-running operation, while the user is active: Thread</a:t>
            </a:r>
            <a:endParaRPr/>
          </a:p>
          <a:p>
            <a:pPr indent="-393700" lvl="0" marL="457200" rtl="0" algn="l">
              <a:spcBef>
                <a:spcPts val="0"/>
              </a:spcBef>
              <a:spcAft>
                <a:spcPts val="0"/>
              </a:spcAft>
              <a:buSzPts val="2600"/>
              <a:buChar char="•"/>
            </a:pPr>
            <a:r>
              <a:rPr lang="sv-SE"/>
              <a:t>Example: Alarm clock</a:t>
            </a:r>
            <a:endParaRPr/>
          </a:p>
          <a:p>
            <a:pPr indent="-368300" lvl="1" marL="914400" rtl="0" algn="l">
              <a:spcBef>
                <a:spcPts val="0"/>
              </a:spcBef>
              <a:spcAft>
                <a:spcPts val="0"/>
              </a:spcAft>
              <a:buSzPts val="2200"/>
              <a:buChar char="•"/>
            </a:pPr>
            <a:r>
              <a:rPr lang="sv-SE"/>
              <a:t>Alarm should go off, even if you close the clock app.</a:t>
            </a:r>
            <a:endParaRPr/>
          </a:p>
          <a:p>
            <a:pPr indent="-368300" lvl="1" marL="914400" rtl="0" algn="l">
              <a:spcBef>
                <a:spcPts val="0"/>
              </a:spcBef>
              <a:spcAft>
                <a:spcPts val="0"/>
              </a:spcAft>
              <a:buSzPts val="2200"/>
              <a:buChar char="•"/>
            </a:pPr>
            <a:r>
              <a:rPr lang="sv-SE"/>
              <a:t>Service!</a:t>
            </a:r>
            <a:endParaRPr/>
          </a:p>
          <a:p>
            <a:pPr indent="-393700" lvl="0" marL="457200" rtl="0" algn="l">
              <a:spcBef>
                <a:spcPts val="0"/>
              </a:spcBef>
              <a:spcAft>
                <a:spcPts val="0"/>
              </a:spcAft>
              <a:buSzPts val="2600"/>
              <a:buChar char="•"/>
            </a:pPr>
            <a:r>
              <a:rPr lang="sv-SE"/>
              <a:t>Example: Buffer video</a:t>
            </a:r>
            <a:endParaRPr/>
          </a:p>
          <a:p>
            <a:pPr indent="-368300" lvl="1" marL="914400" rtl="0" algn="l">
              <a:spcBef>
                <a:spcPts val="0"/>
              </a:spcBef>
              <a:spcAft>
                <a:spcPts val="0"/>
              </a:spcAft>
              <a:buSzPts val="2200"/>
              <a:buChar char="•"/>
            </a:pPr>
            <a:r>
              <a:rPr lang="sv-SE"/>
              <a:t>Video should stop if the app is closed.</a:t>
            </a:r>
            <a:endParaRPr/>
          </a:p>
          <a:p>
            <a:pPr indent="-368300" lvl="1" marL="914400" rtl="0" algn="l">
              <a:spcBef>
                <a:spcPts val="0"/>
              </a:spcBef>
              <a:spcAft>
                <a:spcPts val="0"/>
              </a:spcAft>
              <a:buSzPts val="2200"/>
              <a:buChar char="•"/>
            </a:pPr>
            <a:r>
              <a:rPr lang="sv-SE"/>
              <a:t>Thread!</a:t>
            </a:r>
            <a:endParaRPr/>
          </a:p>
          <a:p>
            <a:pPr indent="0" lvl="0" marL="0" rtl="0" algn="l">
              <a:spcBef>
                <a:spcPts val="100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5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92" name="Google Shape;392;p5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Service Basics</a:t>
            </a:r>
            <a:endParaRPr/>
          </a:p>
        </p:txBody>
      </p:sp>
      <p:sp>
        <p:nvSpPr>
          <p:cNvPr id="393" name="Google Shape;393;p5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Create subclass of </a:t>
            </a:r>
            <a:r>
              <a:rPr lang="sv-SE">
                <a:latin typeface="Consolas"/>
                <a:ea typeface="Consolas"/>
                <a:cs typeface="Consolas"/>
                <a:sym typeface="Consolas"/>
              </a:rPr>
              <a:t>Service</a:t>
            </a:r>
            <a:endParaRPr>
              <a:latin typeface="Consolas"/>
              <a:ea typeface="Consolas"/>
              <a:cs typeface="Consolas"/>
              <a:sym typeface="Consolas"/>
            </a:endParaRPr>
          </a:p>
          <a:p>
            <a:pPr indent="-393700" lvl="0" marL="457200" rtl="0" algn="l">
              <a:spcBef>
                <a:spcPts val="0"/>
              </a:spcBef>
              <a:spcAft>
                <a:spcPts val="0"/>
              </a:spcAft>
              <a:buSzPts val="2600"/>
              <a:buChar char="•"/>
            </a:pPr>
            <a:r>
              <a:rPr lang="sv-SE"/>
              <a:t>Implement lifecycle methods:</a:t>
            </a:r>
            <a:endParaRPr/>
          </a:p>
          <a:p>
            <a:pPr indent="-368300" lvl="1" marL="914400" rtl="0" algn="l">
              <a:spcBef>
                <a:spcPts val="0"/>
              </a:spcBef>
              <a:spcAft>
                <a:spcPts val="0"/>
              </a:spcAft>
              <a:buSzPts val="2200"/>
              <a:buFont typeface="Consolas"/>
              <a:buChar char="•"/>
            </a:pPr>
            <a:r>
              <a:rPr lang="sv-SE">
                <a:latin typeface="Consolas"/>
                <a:ea typeface="Consolas"/>
                <a:cs typeface="Consolas"/>
                <a:sym typeface="Consolas"/>
              </a:rPr>
              <a:t>onStartCommand()</a:t>
            </a:r>
            <a:endParaRPr>
              <a:latin typeface="Consolas"/>
              <a:ea typeface="Consolas"/>
              <a:cs typeface="Consolas"/>
              <a:sym typeface="Consolas"/>
            </a:endParaRPr>
          </a:p>
          <a:p>
            <a:pPr indent="-342900" lvl="2" marL="1371600" rtl="0" algn="l">
              <a:spcBef>
                <a:spcPts val="0"/>
              </a:spcBef>
              <a:spcAft>
                <a:spcPts val="0"/>
              </a:spcAft>
              <a:buSzPts val="1800"/>
              <a:buChar char="•"/>
            </a:pPr>
            <a:r>
              <a:rPr lang="sv-SE"/>
              <a:t>Invoked when another component requests the Service.</a:t>
            </a:r>
            <a:endParaRPr/>
          </a:p>
          <a:p>
            <a:pPr indent="-342900" lvl="2" marL="1371600" rtl="0" algn="l">
              <a:spcBef>
                <a:spcPts val="0"/>
              </a:spcBef>
              <a:spcAft>
                <a:spcPts val="0"/>
              </a:spcAft>
              <a:buSzPts val="1800"/>
              <a:buChar char="•"/>
            </a:pPr>
            <a:r>
              <a:rPr lang="sv-SE"/>
              <a:t>Service is started and will run until </a:t>
            </a:r>
            <a:r>
              <a:rPr lang="sv-SE">
                <a:latin typeface="Consolas"/>
                <a:ea typeface="Consolas"/>
                <a:cs typeface="Consolas"/>
                <a:sym typeface="Consolas"/>
              </a:rPr>
              <a:t>stopService()</a:t>
            </a:r>
            <a:r>
              <a:rPr lang="sv-SE"/>
              <a:t> called.</a:t>
            </a:r>
            <a:endParaRPr/>
          </a:p>
          <a:p>
            <a:pPr indent="-368300" lvl="1" marL="914400" rtl="0" algn="l">
              <a:spcBef>
                <a:spcPts val="0"/>
              </a:spcBef>
              <a:spcAft>
                <a:spcPts val="0"/>
              </a:spcAft>
              <a:buSzPts val="2200"/>
              <a:buFont typeface="Consolas"/>
              <a:buChar char="•"/>
            </a:pPr>
            <a:r>
              <a:rPr lang="sv-SE">
                <a:latin typeface="Consolas"/>
                <a:ea typeface="Consolas"/>
                <a:cs typeface="Consolas"/>
                <a:sym typeface="Consolas"/>
              </a:rPr>
              <a:t>onBind()</a:t>
            </a:r>
            <a:endParaRPr>
              <a:latin typeface="Consolas"/>
              <a:ea typeface="Consolas"/>
              <a:cs typeface="Consolas"/>
              <a:sym typeface="Consolas"/>
            </a:endParaRPr>
          </a:p>
          <a:p>
            <a:pPr indent="-342900" lvl="2" marL="1371600" rtl="0" algn="l">
              <a:spcBef>
                <a:spcPts val="0"/>
              </a:spcBef>
              <a:spcAft>
                <a:spcPts val="0"/>
              </a:spcAft>
              <a:buSzPts val="1800"/>
              <a:buChar char="•"/>
            </a:pPr>
            <a:r>
              <a:rPr lang="sv-SE"/>
              <a:t>Provides interface used to communicate with the Service.</a:t>
            </a:r>
            <a:endParaRPr/>
          </a:p>
          <a:p>
            <a:pPr indent="-368300" lvl="1" marL="914400" rtl="0" algn="l">
              <a:spcBef>
                <a:spcPts val="0"/>
              </a:spcBef>
              <a:spcAft>
                <a:spcPts val="0"/>
              </a:spcAft>
              <a:buSzPts val="2200"/>
              <a:buFont typeface="Consolas"/>
              <a:buChar char="•"/>
            </a:pPr>
            <a:r>
              <a:rPr lang="sv-SE">
                <a:latin typeface="Consolas"/>
                <a:ea typeface="Consolas"/>
                <a:cs typeface="Consolas"/>
                <a:sym typeface="Consolas"/>
              </a:rPr>
              <a:t>onCreate()</a:t>
            </a:r>
            <a:endParaRPr>
              <a:latin typeface="Consolas"/>
              <a:ea typeface="Consolas"/>
              <a:cs typeface="Consolas"/>
              <a:sym typeface="Consolas"/>
            </a:endParaRPr>
          </a:p>
          <a:p>
            <a:pPr indent="-342900" lvl="2" marL="1371600" rtl="0" algn="l">
              <a:spcBef>
                <a:spcPts val="0"/>
              </a:spcBef>
              <a:spcAft>
                <a:spcPts val="0"/>
              </a:spcAft>
              <a:buSzPts val="1800"/>
              <a:buChar char="•"/>
            </a:pPr>
            <a:r>
              <a:rPr lang="sv-SE"/>
              <a:t>Setup when Service created.</a:t>
            </a:r>
            <a:endParaRPr/>
          </a:p>
          <a:p>
            <a:pPr indent="-368300" lvl="1" marL="914400" rtl="0" algn="l">
              <a:spcBef>
                <a:spcPts val="0"/>
              </a:spcBef>
              <a:spcAft>
                <a:spcPts val="0"/>
              </a:spcAft>
              <a:buSzPts val="2200"/>
              <a:buFont typeface="Consolas"/>
              <a:buChar char="•"/>
            </a:pPr>
            <a:r>
              <a:rPr lang="sv-SE">
                <a:latin typeface="Consolas"/>
                <a:ea typeface="Consolas"/>
                <a:cs typeface="Consolas"/>
                <a:sym typeface="Consolas"/>
              </a:rPr>
              <a:t>onDestroy()</a:t>
            </a:r>
            <a:endParaRPr>
              <a:latin typeface="Consolas"/>
              <a:ea typeface="Consolas"/>
              <a:cs typeface="Consolas"/>
              <a:sym typeface="Consolas"/>
            </a:endParaRPr>
          </a:p>
          <a:p>
            <a:pPr indent="-342900" lvl="2" marL="1371600" rtl="0" algn="l">
              <a:spcBef>
                <a:spcPts val="0"/>
              </a:spcBef>
              <a:spcAft>
                <a:spcPts val="0"/>
              </a:spcAft>
              <a:buSzPts val="1800"/>
              <a:buChar char="•"/>
            </a:pPr>
            <a:r>
              <a:rPr lang="sv-SE"/>
              <a:t>Cleanup when Service is complete.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5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00" name="Google Shape;400;p5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Service Basics</a:t>
            </a:r>
            <a:endParaRPr/>
          </a:p>
        </p:txBody>
      </p:sp>
      <p:sp>
        <p:nvSpPr>
          <p:cNvPr id="401" name="Google Shape;401;p5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If created by call to </a:t>
            </a:r>
            <a:r>
              <a:rPr lang="sv-SE">
                <a:latin typeface="Consolas"/>
                <a:ea typeface="Consolas"/>
                <a:cs typeface="Consolas"/>
                <a:sym typeface="Consolas"/>
              </a:rPr>
              <a:t>startService()</a:t>
            </a:r>
            <a:r>
              <a:rPr lang="sv-SE"/>
              <a:t>, Service will run until </a:t>
            </a:r>
            <a:r>
              <a:rPr lang="sv-SE">
                <a:latin typeface="Consolas"/>
                <a:ea typeface="Consolas"/>
                <a:cs typeface="Consolas"/>
                <a:sym typeface="Consolas"/>
              </a:rPr>
              <a:t>stopService()</a:t>
            </a:r>
            <a:r>
              <a:rPr lang="sv-SE"/>
              <a:t> is called.</a:t>
            </a:r>
            <a:endParaRPr/>
          </a:p>
          <a:p>
            <a:pPr indent="-393700" lvl="0" marL="457200" rtl="0" algn="l">
              <a:spcBef>
                <a:spcPts val="0"/>
              </a:spcBef>
              <a:spcAft>
                <a:spcPts val="0"/>
              </a:spcAft>
              <a:buSzPts val="2600"/>
              <a:buChar char="•"/>
            </a:pPr>
            <a:r>
              <a:rPr lang="sv-SE"/>
              <a:t>If created by call to </a:t>
            </a:r>
            <a:r>
              <a:rPr lang="sv-SE">
                <a:latin typeface="Consolas"/>
                <a:ea typeface="Consolas"/>
                <a:cs typeface="Consolas"/>
                <a:sym typeface="Consolas"/>
              </a:rPr>
              <a:t>bindService()</a:t>
            </a:r>
            <a:r>
              <a:rPr lang="sv-SE"/>
              <a:t>, will run only as long as component is bound to it.</a:t>
            </a:r>
            <a:endParaRPr/>
          </a:p>
          <a:p>
            <a:pPr indent="-368300" lvl="1" marL="914400" rtl="0" algn="l">
              <a:spcBef>
                <a:spcPts val="0"/>
              </a:spcBef>
              <a:spcAft>
                <a:spcPts val="0"/>
              </a:spcAft>
              <a:buSzPts val="2200"/>
              <a:buChar char="•"/>
            </a:pPr>
            <a:r>
              <a:rPr lang="sv-SE"/>
              <a:t>Once all components unbound, system will kill.</a:t>
            </a:r>
            <a:endParaRPr/>
          </a:p>
          <a:p>
            <a:pPr indent="-393700" lvl="0" marL="457200" rtl="0" algn="l">
              <a:spcBef>
                <a:spcPts val="0"/>
              </a:spcBef>
              <a:spcAft>
                <a:spcPts val="0"/>
              </a:spcAft>
              <a:buSzPts val="2600"/>
              <a:buChar char="•"/>
            </a:pPr>
            <a:r>
              <a:rPr lang="sv-SE"/>
              <a:t>OS kills Services only if memory is low. </a:t>
            </a:r>
            <a:endParaRPr/>
          </a:p>
          <a:p>
            <a:pPr indent="-368300" lvl="1" marL="914400" rtl="0" algn="l">
              <a:spcBef>
                <a:spcPts val="0"/>
              </a:spcBef>
              <a:spcAft>
                <a:spcPts val="0"/>
              </a:spcAft>
              <a:buSzPts val="2200"/>
              <a:buChar char="•"/>
            </a:pPr>
            <a:r>
              <a:rPr lang="sv-SE"/>
              <a:t>Foreground services rarely killed.</a:t>
            </a:r>
            <a:endParaRPr/>
          </a:p>
          <a:p>
            <a:pPr indent="-368300" lvl="1" marL="914400" rtl="0" algn="l">
              <a:spcBef>
                <a:spcPts val="0"/>
              </a:spcBef>
              <a:spcAft>
                <a:spcPts val="0"/>
              </a:spcAft>
              <a:buSzPts val="2200"/>
              <a:buChar char="•"/>
            </a:pPr>
            <a:r>
              <a:rPr lang="sv-SE"/>
              <a:t>Services must be designed to gracefully restart if killed before finished with task.</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5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08" name="Google Shape;408;p5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Service Lifecycle</a:t>
            </a:r>
            <a:endParaRPr/>
          </a:p>
        </p:txBody>
      </p:sp>
      <p:sp>
        <p:nvSpPr>
          <p:cNvPr id="409" name="Google Shape;409;p53"/>
          <p:cNvSpPr txBox="1"/>
          <p:nvPr>
            <p:ph idx="1" type="body"/>
          </p:nvPr>
        </p:nvSpPr>
        <p:spPr>
          <a:xfrm>
            <a:off x="468900" y="1282400"/>
            <a:ext cx="49026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Lifetime </a:t>
            </a:r>
            <a:r>
              <a:rPr lang="sv-SE"/>
              <a:t>occurs</a:t>
            </a:r>
            <a:r>
              <a:rPr lang="sv-SE"/>
              <a:t> between call to </a:t>
            </a:r>
            <a:r>
              <a:rPr lang="sv-SE">
                <a:latin typeface="Consolas"/>
                <a:ea typeface="Consolas"/>
                <a:cs typeface="Consolas"/>
                <a:sym typeface="Consolas"/>
              </a:rPr>
              <a:t>onCreate()</a:t>
            </a:r>
            <a:r>
              <a:rPr lang="sv-SE"/>
              <a:t> and return from </a:t>
            </a:r>
            <a:r>
              <a:rPr lang="sv-SE">
                <a:latin typeface="Consolas"/>
                <a:ea typeface="Consolas"/>
                <a:cs typeface="Consolas"/>
                <a:sym typeface="Consolas"/>
              </a:rPr>
              <a:t>onDestroy()</a:t>
            </a:r>
            <a:endParaRPr>
              <a:latin typeface="Consolas"/>
              <a:ea typeface="Consolas"/>
              <a:cs typeface="Consolas"/>
              <a:sym typeface="Consolas"/>
            </a:endParaRPr>
          </a:p>
          <a:p>
            <a:pPr indent="-393700" lvl="0" marL="457200" rtl="0" algn="l">
              <a:spcBef>
                <a:spcPts val="0"/>
              </a:spcBef>
              <a:spcAft>
                <a:spcPts val="0"/>
              </a:spcAft>
              <a:buSzPts val="2600"/>
              <a:buChar char="•"/>
            </a:pPr>
            <a:r>
              <a:rPr lang="sv-SE"/>
              <a:t>Active lifetime begins with call to onStartCommand() or onBind(). </a:t>
            </a:r>
            <a:endParaRPr/>
          </a:p>
          <a:p>
            <a:pPr indent="-368300" lvl="1" marL="914400" rtl="0" algn="l">
              <a:spcBef>
                <a:spcPts val="0"/>
              </a:spcBef>
              <a:spcAft>
                <a:spcPts val="0"/>
              </a:spcAft>
              <a:buSzPts val="2200"/>
              <a:buChar char="•"/>
            </a:pPr>
            <a:r>
              <a:rPr lang="sv-SE"/>
              <a:t>Intent handed to service and acted on.</a:t>
            </a:r>
            <a:endParaRPr/>
          </a:p>
          <a:p>
            <a:pPr indent="-393700" lvl="0" marL="457200" rtl="0" algn="l">
              <a:spcBef>
                <a:spcPts val="0"/>
              </a:spcBef>
              <a:spcAft>
                <a:spcPts val="0"/>
              </a:spcAft>
              <a:buSzPts val="2600"/>
              <a:buChar char="•"/>
            </a:pPr>
            <a:r>
              <a:rPr lang="sv-SE"/>
              <a:t>Started services can be bound.</a:t>
            </a:r>
            <a:endParaRPr/>
          </a:p>
        </p:txBody>
      </p:sp>
      <p:pic>
        <p:nvPicPr>
          <p:cNvPr id="410" name="Google Shape;410;p53"/>
          <p:cNvPicPr preferRelativeResize="0"/>
          <p:nvPr/>
        </p:nvPicPr>
        <p:blipFill>
          <a:blip r:embed="rId3">
            <a:alphaModFix/>
          </a:blip>
          <a:stretch>
            <a:fillRect/>
          </a:stretch>
        </p:blipFill>
        <p:spPr>
          <a:xfrm>
            <a:off x="5371500" y="547200"/>
            <a:ext cx="3315300" cy="4320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5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17" name="Google Shape;417;p5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Services vs IntentServices</a:t>
            </a:r>
            <a:endParaRPr/>
          </a:p>
        </p:txBody>
      </p:sp>
      <p:sp>
        <p:nvSpPr>
          <p:cNvPr id="418" name="Google Shape;418;p5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Services are multi-threaded and handle requests from multiple components simultaneously.</a:t>
            </a:r>
            <a:endParaRPr/>
          </a:p>
          <a:p>
            <a:pPr indent="-393700" lvl="0" marL="457200" rtl="0" algn="l">
              <a:spcBef>
                <a:spcPts val="0"/>
              </a:spcBef>
              <a:spcAft>
                <a:spcPts val="0"/>
              </a:spcAft>
              <a:buSzPts val="2600"/>
              <a:buChar char="•"/>
            </a:pPr>
            <a:r>
              <a:rPr lang="sv-SE"/>
              <a:t>Most Services are extensions of </a:t>
            </a:r>
            <a:r>
              <a:rPr lang="sv-SE">
                <a:latin typeface="Consolas"/>
                <a:ea typeface="Consolas"/>
                <a:cs typeface="Consolas"/>
                <a:sym typeface="Consolas"/>
              </a:rPr>
              <a:t>IntentServices </a:t>
            </a:r>
            <a:endParaRPr>
              <a:latin typeface="Consolas"/>
              <a:ea typeface="Consolas"/>
              <a:cs typeface="Consolas"/>
              <a:sym typeface="Consolas"/>
            </a:endParaRPr>
          </a:p>
          <a:p>
            <a:pPr indent="-368300" lvl="1" marL="914400" rtl="0" algn="l">
              <a:spcBef>
                <a:spcPts val="0"/>
              </a:spcBef>
              <a:spcAft>
                <a:spcPts val="0"/>
              </a:spcAft>
              <a:buSzPts val="2200"/>
              <a:buChar char="•"/>
            </a:pPr>
            <a:r>
              <a:rPr lang="sv-SE"/>
              <a:t>Creates a worker thread that executes all Intents delivered to </a:t>
            </a:r>
            <a:r>
              <a:rPr lang="sv-SE">
                <a:latin typeface="Consolas"/>
                <a:ea typeface="Consolas"/>
                <a:cs typeface="Consolas"/>
                <a:sym typeface="Consolas"/>
              </a:rPr>
              <a:t>onStartCommand()</a:t>
            </a:r>
            <a:r>
              <a:rPr lang="sv-SE"/>
              <a:t>. </a:t>
            </a:r>
            <a:endParaRPr/>
          </a:p>
          <a:p>
            <a:pPr indent="-368300" lvl="1" marL="914400" rtl="0" algn="l">
              <a:spcBef>
                <a:spcPts val="0"/>
              </a:spcBef>
              <a:spcAft>
                <a:spcPts val="0"/>
              </a:spcAft>
              <a:buSzPts val="2200"/>
              <a:buChar char="•"/>
            </a:pPr>
            <a:r>
              <a:rPr lang="sv-SE"/>
              <a:t>Creates a work queue to perform requests.</a:t>
            </a:r>
            <a:endParaRPr/>
          </a:p>
          <a:p>
            <a:pPr indent="-368300" lvl="1" marL="914400" rtl="0" algn="l">
              <a:spcBef>
                <a:spcPts val="0"/>
              </a:spcBef>
              <a:spcAft>
                <a:spcPts val="0"/>
              </a:spcAft>
              <a:buSzPts val="2200"/>
              <a:buChar char="•"/>
            </a:pPr>
            <a:r>
              <a:rPr lang="sv-SE"/>
              <a:t>Stops service once all requests are handled.</a:t>
            </a:r>
            <a:endParaRPr/>
          </a:p>
          <a:p>
            <a:pPr indent="-368300" lvl="1" marL="914400" rtl="0" algn="l">
              <a:spcBef>
                <a:spcPts val="0"/>
              </a:spcBef>
              <a:spcAft>
                <a:spcPts val="0"/>
              </a:spcAft>
              <a:buSzPts val="2200"/>
              <a:buChar char="•"/>
            </a:pPr>
            <a:r>
              <a:rPr lang="sv-SE"/>
              <a:t>Provides default implementations of </a:t>
            </a:r>
            <a:r>
              <a:rPr lang="sv-SE">
                <a:latin typeface="Consolas"/>
                <a:ea typeface="Consolas"/>
                <a:cs typeface="Consolas"/>
                <a:sym typeface="Consolas"/>
              </a:rPr>
              <a:t>onBind()</a:t>
            </a:r>
            <a:r>
              <a:rPr lang="sv-SE"/>
              <a:t> and </a:t>
            </a:r>
            <a:r>
              <a:rPr lang="sv-SE">
                <a:latin typeface="Consolas"/>
                <a:ea typeface="Consolas"/>
                <a:cs typeface="Consolas"/>
                <a:sym typeface="Consolas"/>
              </a:rPr>
              <a:t>onStartCommand()</a:t>
            </a:r>
            <a:r>
              <a:rPr lang="sv-SE"/>
              <a: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5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25" name="Google Shape;425;p55"/>
          <p:cNvSpPr txBox="1"/>
          <p:nvPr>
            <p:ph type="title"/>
          </p:nvPr>
        </p:nvSpPr>
        <p:spPr>
          <a:xfrm>
            <a:off x="468890" y="614004"/>
            <a:ext cx="5875200" cy="913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IntentServices</a:t>
            </a:r>
            <a:endParaRPr/>
          </a:p>
        </p:txBody>
      </p:sp>
      <p:pic>
        <p:nvPicPr>
          <p:cNvPr id="426" name="Google Shape;426;p55"/>
          <p:cNvPicPr preferRelativeResize="0"/>
          <p:nvPr/>
        </p:nvPicPr>
        <p:blipFill>
          <a:blip r:embed="rId3">
            <a:alphaModFix/>
          </a:blip>
          <a:stretch>
            <a:fillRect/>
          </a:stretch>
        </p:blipFill>
        <p:spPr>
          <a:xfrm>
            <a:off x="4438650" y="1115603"/>
            <a:ext cx="4484027" cy="3556297"/>
          </a:xfrm>
          <a:prstGeom prst="rect">
            <a:avLst/>
          </a:prstGeom>
          <a:noFill/>
          <a:ln>
            <a:noFill/>
          </a:ln>
        </p:spPr>
      </p:pic>
      <p:sp>
        <p:nvSpPr>
          <p:cNvPr id="427" name="Google Shape;427;p55"/>
          <p:cNvSpPr txBox="1"/>
          <p:nvPr>
            <p:ph idx="1" type="body"/>
          </p:nvPr>
        </p:nvSpPr>
        <p:spPr>
          <a:xfrm>
            <a:off x="468900" y="1307875"/>
            <a:ext cx="5875200" cy="35562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Font typeface="Consolas"/>
              <a:buChar char="•"/>
            </a:pPr>
            <a:r>
              <a:rPr lang="sv-SE">
                <a:latin typeface="Consolas"/>
                <a:ea typeface="Consolas"/>
                <a:cs typeface="Consolas"/>
                <a:sym typeface="Consolas"/>
              </a:rPr>
              <a:t>onHandleIntent()</a:t>
            </a:r>
            <a:endParaRPr>
              <a:latin typeface="Consolas"/>
              <a:ea typeface="Consolas"/>
              <a:cs typeface="Consolas"/>
              <a:sym typeface="Consolas"/>
            </a:endParaRPr>
          </a:p>
          <a:p>
            <a:pPr indent="-368300" lvl="1" marL="914400" rtl="0" algn="l">
              <a:spcBef>
                <a:spcPts val="0"/>
              </a:spcBef>
              <a:spcAft>
                <a:spcPts val="0"/>
              </a:spcAft>
              <a:buSzPts val="2200"/>
              <a:buChar char="•"/>
            </a:pPr>
            <a:r>
              <a:rPr lang="sv-SE"/>
              <a:t>Performs tasks</a:t>
            </a:r>
            <a:endParaRPr/>
          </a:p>
          <a:p>
            <a:pPr indent="-368300" lvl="1" marL="914400" rtl="0" algn="l">
              <a:spcBef>
                <a:spcPts val="0"/>
              </a:spcBef>
              <a:spcAft>
                <a:spcPts val="0"/>
              </a:spcAft>
              <a:buSzPts val="2200"/>
              <a:buChar char="•"/>
            </a:pPr>
            <a:r>
              <a:rPr lang="sv-SE"/>
              <a:t>Returns result</a:t>
            </a:r>
            <a:endParaRPr/>
          </a:p>
          <a:p>
            <a:pPr indent="-368300" lvl="1" marL="914400" rtl="0" algn="l">
              <a:spcBef>
                <a:spcPts val="0"/>
              </a:spcBef>
              <a:spcAft>
                <a:spcPts val="0"/>
              </a:spcAft>
              <a:buSzPts val="2200"/>
              <a:buChar char="•"/>
            </a:pPr>
            <a:r>
              <a:rPr lang="sv-SE"/>
              <a:t>Stops the service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5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34" name="Google Shape;434;p5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Word of Warning</a:t>
            </a:r>
            <a:endParaRPr/>
          </a:p>
        </p:txBody>
      </p:sp>
      <p:sp>
        <p:nvSpPr>
          <p:cNvPr id="435" name="Google Shape;435;p56"/>
          <p:cNvSpPr txBox="1"/>
          <p:nvPr>
            <p:ph idx="1" type="body"/>
          </p:nvPr>
        </p:nvSpPr>
        <p:spPr>
          <a:xfrm>
            <a:off x="468900" y="1282400"/>
            <a:ext cx="64146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Services a</a:t>
            </a:r>
            <a:r>
              <a:rPr lang="sv-SE"/>
              <a:t>re difficult to get right!</a:t>
            </a:r>
            <a:endParaRPr/>
          </a:p>
          <a:p>
            <a:pPr indent="-393700" lvl="0" marL="457200" rtl="0" algn="l">
              <a:spcBef>
                <a:spcPts val="0"/>
              </a:spcBef>
              <a:spcAft>
                <a:spcPts val="0"/>
              </a:spcAft>
              <a:buSzPts val="2600"/>
              <a:buChar char="•"/>
            </a:pPr>
            <a:r>
              <a:rPr lang="sv-SE"/>
              <a:t>Much more to cover than fit the slides/time</a:t>
            </a:r>
            <a:endParaRPr/>
          </a:p>
          <a:p>
            <a:pPr indent="-393700" lvl="0" marL="457200" rtl="0" algn="l">
              <a:spcBef>
                <a:spcPts val="0"/>
              </a:spcBef>
              <a:spcAft>
                <a:spcPts val="0"/>
              </a:spcAft>
              <a:buSzPts val="2600"/>
              <a:buChar char="•"/>
            </a:pPr>
            <a:r>
              <a:rPr lang="sv-SE"/>
              <a:t>If you want to implement a service, read up on what you need to know:</a:t>
            </a:r>
            <a:endParaRPr/>
          </a:p>
          <a:p>
            <a:pPr indent="0" lvl="0" marL="0" rtl="0" algn="l">
              <a:spcBef>
                <a:spcPts val="1000"/>
              </a:spcBef>
              <a:spcAft>
                <a:spcPts val="0"/>
              </a:spcAft>
              <a:buNone/>
            </a:pPr>
            <a:r>
              <a:t/>
            </a:r>
            <a:endParaRPr/>
          </a:p>
        </p:txBody>
      </p:sp>
      <p:sp>
        <p:nvSpPr>
          <p:cNvPr id="436" name="Google Shape;436;p56"/>
          <p:cNvSpPr/>
          <p:nvPr/>
        </p:nvSpPr>
        <p:spPr>
          <a:xfrm>
            <a:off x="1099595" y="3366173"/>
            <a:ext cx="6944700" cy="914400"/>
          </a:xfrm>
          <a:prstGeom prst="roundRect">
            <a:avLst>
              <a:gd fmla="val 16667" name="adj"/>
            </a:avLst>
          </a:prstGeom>
          <a:solidFill>
            <a:srgbClr val="000000"/>
          </a:solidFill>
          <a:ln cap="flat" cmpd="sng" w="9525">
            <a:solidFill>
              <a:srgbClr val="FFFFFF"/>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sv-SE" sz="1800">
                <a:solidFill>
                  <a:srgbClr val="FFFFFF"/>
                </a:solidFill>
                <a:latin typeface="Arial"/>
                <a:ea typeface="Arial"/>
                <a:cs typeface="Arial"/>
                <a:sym typeface="Arial"/>
              </a:rPr>
              <a:t>https://developer.android.com/guide/components/services</a:t>
            </a:r>
            <a:endParaRPr b="1" sz="1800">
              <a:solidFill>
                <a:srgbClr val="FFFFFF"/>
              </a:solidFill>
              <a:latin typeface="Arial"/>
              <a:ea typeface="Arial"/>
              <a:cs typeface="Arial"/>
              <a:sym typeface="Arial"/>
            </a:endParaRPr>
          </a:p>
        </p:txBody>
      </p:sp>
      <p:pic>
        <p:nvPicPr>
          <p:cNvPr id="437" name="Google Shape;437;p56"/>
          <p:cNvPicPr preferRelativeResize="0"/>
          <p:nvPr/>
        </p:nvPicPr>
        <p:blipFill rotWithShape="1">
          <a:blip r:embed="rId3">
            <a:alphaModFix/>
          </a:blip>
          <a:srcRect b="-18495" l="0" r="0" t="-18509"/>
          <a:stretch/>
        </p:blipFill>
        <p:spPr>
          <a:xfrm>
            <a:off x="6828776" y="492425"/>
            <a:ext cx="2209800" cy="30279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5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Broadcast Receivers</a:t>
            </a:r>
            <a:endParaRPr/>
          </a:p>
        </p:txBody>
      </p:sp>
      <p:sp>
        <p:nvSpPr>
          <p:cNvPr id="444" name="Google Shape;444;p5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Apps may send or </a:t>
            </a:r>
            <a:r>
              <a:rPr lang="sv-SE"/>
              <a:t>receive</a:t>
            </a:r>
            <a:r>
              <a:rPr lang="sv-SE"/>
              <a:t> </a:t>
            </a:r>
            <a:r>
              <a:rPr b="1" lang="sv-SE"/>
              <a:t>broadcasts</a:t>
            </a:r>
            <a:r>
              <a:rPr lang="sv-SE"/>
              <a:t> </a:t>
            </a:r>
            <a:r>
              <a:rPr lang="sv-SE"/>
              <a:t>from the OS or other apps.</a:t>
            </a:r>
            <a:endParaRPr/>
          </a:p>
          <a:p>
            <a:pPr indent="-393700" lvl="0" marL="457200" rtl="0" algn="l">
              <a:spcBef>
                <a:spcPts val="0"/>
              </a:spcBef>
              <a:spcAft>
                <a:spcPts val="0"/>
              </a:spcAft>
              <a:buSzPts val="2600"/>
              <a:buChar char="•"/>
            </a:pPr>
            <a:r>
              <a:rPr lang="sv-SE"/>
              <a:t>Sent when events of interest occur.</a:t>
            </a:r>
            <a:endParaRPr/>
          </a:p>
          <a:p>
            <a:pPr indent="-368300" lvl="1" marL="914400" rtl="0" algn="l">
              <a:spcBef>
                <a:spcPts val="0"/>
              </a:spcBef>
              <a:spcAft>
                <a:spcPts val="0"/>
              </a:spcAft>
              <a:buSzPts val="2200"/>
              <a:buChar char="•"/>
            </a:pPr>
            <a:r>
              <a:rPr lang="sv-SE"/>
              <a:t>Phone plugged into power outlet.</a:t>
            </a:r>
            <a:endParaRPr/>
          </a:p>
          <a:p>
            <a:pPr indent="-393700" lvl="0" marL="457200" rtl="0" algn="l">
              <a:spcBef>
                <a:spcPts val="0"/>
              </a:spcBef>
              <a:spcAft>
                <a:spcPts val="0"/>
              </a:spcAft>
              <a:buSzPts val="2600"/>
              <a:buChar char="•"/>
            </a:pPr>
            <a:r>
              <a:rPr lang="sv-SE"/>
              <a:t>Apps can register to </a:t>
            </a:r>
            <a:r>
              <a:rPr lang="sv-SE"/>
              <a:t>receive</a:t>
            </a:r>
            <a:r>
              <a:rPr lang="sv-SE"/>
              <a:t> specific broadcasts.</a:t>
            </a:r>
            <a:endParaRPr/>
          </a:p>
          <a:p>
            <a:pPr indent="-368300" lvl="1" marL="914400" rtl="0" algn="l">
              <a:spcBef>
                <a:spcPts val="0"/>
              </a:spcBef>
              <a:spcAft>
                <a:spcPts val="0"/>
              </a:spcAft>
              <a:buSzPts val="2200"/>
              <a:buChar char="•"/>
            </a:pPr>
            <a:r>
              <a:rPr lang="sv-SE"/>
              <a:t>OS routes broadcasts to registered apps.</a:t>
            </a:r>
            <a:endParaRPr/>
          </a:p>
          <a:p>
            <a:pPr indent="-393700" lvl="0" marL="457200" rtl="0" algn="l">
              <a:spcBef>
                <a:spcPts val="0"/>
              </a:spcBef>
              <a:spcAft>
                <a:spcPts val="0"/>
              </a:spcAft>
              <a:buSzPts val="2600"/>
              <a:buChar char="•"/>
            </a:pPr>
            <a:r>
              <a:rPr lang="sv-SE"/>
              <a:t>Messaging system across apps.</a:t>
            </a:r>
            <a:endParaRPr/>
          </a:p>
          <a:p>
            <a:pPr indent="-368300" lvl="1" marL="914400" rtl="0" algn="l">
              <a:spcBef>
                <a:spcPts val="0"/>
              </a:spcBef>
              <a:spcAft>
                <a:spcPts val="0"/>
              </a:spcAft>
              <a:buSzPts val="2200"/>
              <a:buChar char="•"/>
            </a:pPr>
            <a:r>
              <a:rPr lang="sv-SE"/>
              <a:t>Allows starting and stopping of Services.</a:t>
            </a:r>
            <a:endParaRPr/>
          </a:p>
        </p:txBody>
      </p:sp>
      <p:sp>
        <p:nvSpPr>
          <p:cNvPr id="445" name="Google Shape;445;p5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142" name="Google Shape;142;p22"/>
          <p:cNvSpPr txBox="1"/>
          <p:nvPr>
            <p:ph type="title"/>
          </p:nvPr>
        </p:nvSpPr>
        <p:spPr>
          <a:xfrm>
            <a:off x="468900" y="613987"/>
            <a:ext cx="8217900" cy="35355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sv-SE"/>
              <a:t>Testing and Profiling</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5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Broadcasts</a:t>
            </a:r>
            <a:endParaRPr/>
          </a:p>
        </p:txBody>
      </p:sp>
      <p:sp>
        <p:nvSpPr>
          <p:cNvPr id="452" name="Google Shape;452;p5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Sent to all apps registered to receive the event.</a:t>
            </a:r>
            <a:endParaRPr/>
          </a:p>
          <a:p>
            <a:pPr indent="-393700" lvl="0" marL="457200" rtl="0" algn="l">
              <a:spcBef>
                <a:spcPts val="0"/>
              </a:spcBef>
              <a:spcAft>
                <a:spcPts val="0"/>
              </a:spcAft>
              <a:buSzPts val="2600"/>
              <a:buChar char="•"/>
            </a:pPr>
            <a:r>
              <a:rPr lang="sv-SE"/>
              <a:t>Message wrapped in Intent object. </a:t>
            </a:r>
            <a:endParaRPr/>
          </a:p>
          <a:p>
            <a:pPr indent="-368300" lvl="1" marL="914400" rtl="0" algn="l">
              <a:spcBef>
                <a:spcPts val="0"/>
              </a:spcBef>
              <a:spcAft>
                <a:spcPts val="0"/>
              </a:spcAft>
              <a:buSzPts val="2200"/>
              <a:buChar char="•"/>
            </a:pPr>
            <a:r>
              <a:rPr lang="sv-SE"/>
              <a:t>Action string identifies the event.</a:t>
            </a:r>
            <a:endParaRPr/>
          </a:p>
          <a:p>
            <a:pPr indent="-342900" lvl="2" marL="1371600" rtl="0" algn="l">
              <a:spcBef>
                <a:spcPts val="0"/>
              </a:spcBef>
              <a:spcAft>
                <a:spcPts val="0"/>
              </a:spcAft>
              <a:buSzPts val="1800"/>
              <a:buChar char="•"/>
            </a:pPr>
            <a:r>
              <a:rPr lang="sv-SE"/>
              <a:t>android.intent.action.AIRPLANE_MODE</a:t>
            </a:r>
            <a:endParaRPr/>
          </a:p>
          <a:p>
            <a:pPr indent="-368300" lvl="1" marL="914400" rtl="0" algn="l">
              <a:spcBef>
                <a:spcPts val="0"/>
              </a:spcBef>
              <a:spcAft>
                <a:spcPts val="0"/>
              </a:spcAft>
              <a:buSzPts val="2200"/>
              <a:buChar char="•"/>
            </a:pPr>
            <a:r>
              <a:rPr lang="sv-SE"/>
              <a:t>May include additional contextual information.</a:t>
            </a:r>
            <a:endParaRPr/>
          </a:p>
          <a:p>
            <a:pPr indent="-342900" lvl="2" marL="1371600" rtl="0" algn="l">
              <a:spcBef>
                <a:spcPts val="0"/>
              </a:spcBef>
              <a:spcAft>
                <a:spcPts val="0"/>
              </a:spcAft>
              <a:buSzPts val="1800"/>
              <a:buChar char="•"/>
            </a:pPr>
            <a:r>
              <a:rPr lang="sv-SE"/>
              <a:t>Boolean indicating whether or not airplane mode is on.</a:t>
            </a:r>
            <a:endParaRPr/>
          </a:p>
          <a:p>
            <a:pPr indent="-393700" lvl="0" marL="457200" rtl="0" algn="l">
              <a:spcBef>
                <a:spcPts val="0"/>
              </a:spcBef>
              <a:spcAft>
                <a:spcPts val="0"/>
              </a:spcAft>
              <a:buSzPts val="2600"/>
              <a:buChar char="•"/>
            </a:pPr>
            <a:r>
              <a:rPr lang="sv-SE"/>
              <a:t>Complete list of broadcast actions in Android SDK</a:t>
            </a:r>
            <a:endParaRPr/>
          </a:p>
          <a:p>
            <a:pPr indent="-368300" lvl="1" marL="914400" rtl="0" algn="l">
              <a:spcBef>
                <a:spcPts val="0"/>
              </a:spcBef>
              <a:spcAft>
                <a:spcPts val="0"/>
              </a:spcAft>
              <a:buSzPts val="2200"/>
              <a:buChar char="•"/>
            </a:pPr>
            <a:r>
              <a:rPr lang="sv-SE"/>
              <a:t>BROADCAST_ACTIONS.TXT</a:t>
            </a:r>
            <a:endParaRPr/>
          </a:p>
        </p:txBody>
      </p:sp>
      <p:sp>
        <p:nvSpPr>
          <p:cNvPr id="453" name="Google Shape;453;p5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Google Shape;459;p5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Manifest-Declared Receivers</a:t>
            </a:r>
            <a:endParaRPr/>
          </a:p>
        </p:txBody>
      </p:sp>
      <p:sp>
        <p:nvSpPr>
          <p:cNvPr id="460" name="Google Shape;460;p59"/>
          <p:cNvSpPr txBox="1"/>
          <p:nvPr>
            <p:ph idx="1" type="body"/>
          </p:nvPr>
        </p:nvSpPr>
        <p:spPr>
          <a:xfrm>
            <a:off x="468900" y="1081400"/>
            <a:ext cx="8532300" cy="36813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sv-SE" sz="1800"/>
              <a:t>System launches app when broadcast is sent.</a:t>
            </a:r>
            <a:endParaRPr sz="1800"/>
          </a:p>
          <a:p>
            <a:pPr indent="-342900" lvl="0" marL="457200" rtl="0" algn="l">
              <a:spcBef>
                <a:spcPts val="0"/>
              </a:spcBef>
              <a:spcAft>
                <a:spcPts val="0"/>
              </a:spcAft>
              <a:buSzPts val="1800"/>
              <a:buChar char="•"/>
            </a:pPr>
            <a:r>
              <a:rPr lang="sv-SE" sz="1800"/>
              <a:t>Specify &lt;receiver&gt; element in manifest.</a:t>
            </a:r>
            <a:endParaRPr sz="1800"/>
          </a:p>
          <a:p>
            <a:pPr indent="0" lvl="0" marL="457200" rtl="0" algn="l">
              <a:spcBef>
                <a:spcPts val="1000"/>
              </a:spcBef>
              <a:spcAft>
                <a:spcPts val="0"/>
              </a:spcAft>
              <a:buNone/>
            </a:pPr>
            <a:r>
              <a:t/>
            </a:r>
            <a:endParaRPr sz="1800"/>
          </a:p>
          <a:p>
            <a:pPr indent="0" lvl="0" marL="0" rtl="0" algn="l">
              <a:spcBef>
                <a:spcPts val="1000"/>
              </a:spcBef>
              <a:spcAft>
                <a:spcPts val="0"/>
              </a:spcAft>
              <a:buNone/>
            </a:pPr>
            <a:r>
              <a:t/>
            </a:r>
            <a:endParaRPr sz="1800"/>
          </a:p>
          <a:p>
            <a:pPr indent="0" lvl="0" marL="0" rtl="0" algn="l">
              <a:spcBef>
                <a:spcPts val="1000"/>
              </a:spcBef>
              <a:spcAft>
                <a:spcPts val="0"/>
              </a:spcAft>
              <a:buNone/>
            </a:pPr>
            <a:r>
              <a:t/>
            </a:r>
            <a:endParaRPr sz="1800"/>
          </a:p>
          <a:p>
            <a:pPr indent="-342900" lvl="0" marL="457200" rtl="0" algn="l">
              <a:spcBef>
                <a:spcPts val="1000"/>
              </a:spcBef>
              <a:spcAft>
                <a:spcPts val="0"/>
              </a:spcAft>
              <a:buSzPts val="1800"/>
              <a:buChar char="•"/>
            </a:pPr>
            <a:r>
              <a:rPr lang="sv-SE" sz="1800"/>
              <a:t>Subclass BroadcastReceiver and implement </a:t>
            </a:r>
            <a:r>
              <a:rPr lang="sv-SE" sz="1800">
                <a:latin typeface="Consolas"/>
                <a:ea typeface="Consolas"/>
                <a:cs typeface="Consolas"/>
                <a:sym typeface="Consolas"/>
              </a:rPr>
              <a:t>onReceive(Context, Intent)</a:t>
            </a:r>
            <a:r>
              <a:rPr lang="sv-SE" sz="1800"/>
              <a:t>.</a:t>
            </a:r>
            <a:endParaRPr sz="1800"/>
          </a:p>
        </p:txBody>
      </p:sp>
      <p:sp>
        <p:nvSpPr>
          <p:cNvPr id="461" name="Google Shape;461;p5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462" name="Google Shape;462;p59"/>
          <p:cNvPicPr preferRelativeResize="0"/>
          <p:nvPr/>
        </p:nvPicPr>
        <p:blipFill>
          <a:blip r:embed="rId3">
            <a:alphaModFix/>
          </a:blip>
          <a:stretch>
            <a:fillRect/>
          </a:stretch>
        </p:blipFill>
        <p:spPr>
          <a:xfrm>
            <a:off x="1326125" y="1808200"/>
            <a:ext cx="5677799" cy="1146100"/>
          </a:xfrm>
          <a:prstGeom prst="rect">
            <a:avLst/>
          </a:prstGeom>
          <a:noFill/>
          <a:ln>
            <a:noFill/>
          </a:ln>
        </p:spPr>
      </p:pic>
      <p:pic>
        <p:nvPicPr>
          <p:cNvPr id="463" name="Google Shape;463;p59"/>
          <p:cNvPicPr preferRelativeResize="0"/>
          <p:nvPr/>
        </p:nvPicPr>
        <p:blipFill>
          <a:blip r:embed="rId4">
            <a:alphaModFix/>
          </a:blip>
          <a:stretch>
            <a:fillRect/>
          </a:stretch>
        </p:blipFill>
        <p:spPr>
          <a:xfrm>
            <a:off x="1616473" y="3242725"/>
            <a:ext cx="5911050" cy="19008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6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Context-Registered Receivers</a:t>
            </a:r>
            <a:endParaRPr/>
          </a:p>
        </p:txBody>
      </p:sp>
      <p:sp>
        <p:nvSpPr>
          <p:cNvPr id="470" name="Google Shape;470;p6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Receive broadcasts as long as the context is valid.</a:t>
            </a:r>
            <a:endParaRPr/>
          </a:p>
          <a:p>
            <a:pPr indent="-368300" lvl="1" marL="914400" rtl="0" algn="l">
              <a:spcBef>
                <a:spcPts val="0"/>
              </a:spcBef>
              <a:spcAft>
                <a:spcPts val="0"/>
              </a:spcAft>
              <a:buSzPts val="2200"/>
              <a:buChar char="•"/>
            </a:pPr>
            <a:r>
              <a:rPr lang="sv-SE"/>
              <a:t>Receive</a:t>
            </a:r>
            <a:r>
              <a:rPr lang="sv-SE"/>
              <a:t> broadcasts as long as Activity is not destroyed, or as long as the app is running, or … </a:t>
            </a:r>
            <a:endParaRPr/>
          </a:p>
          <a:p>
            <a:pPr indent="-393700" lvl="0" marL="457200" rtl="0" algn="l">
              <a:spcBef>
                <a:spcPts val="0"/>
              </a:spcBef>
              <a:spcAft>
                <a:spcPts val="0"/>
              </a:spcAft>
              <a:buSzPts val="2600"/>
              <a:buChar char="•"/>
            </a:pPr>
            <a:r>
              <a:rPr lang="sv-SE"/>
              <a:t>Within the context:</a:t>
            </a:r>
            <a:endParaRPr/>
          </a:p>
          <a:p>
            <a:pPr indent="-368300" lvl="1" marL="914400" rtl="0" algn="l">
              <a:spcBef>
                <a:spcPts val="0"/>
              </a:spcBef>
              <a:spcAft>
                <a:spcPts val="0"/>
              </a:spcAft>
              <a:buSzPts val="2200"/>
              <a:buChar char="•"/>
            </a:pPr>
            <a:r>
              <a:rPr lang="sv-SE"/>
              <a:t>Create an instance of </a:t>
            </a:r>
            <a:r>
              <a:rPr lang="sv-SE">
                <a:latin typeface="Consolas"/>
                <a:ea typeface="Consolas"/>
                <a:cs typeface="Consolas"/>
                <a:sym typeface="Consolas"/>
              </a:rPr>
              <a:t>BroadcastReceiver</a:t>
            </a:r>
            <a:endParaRPr>
              <a:latin typeface="Consolas"/>
              <a:ea typeface="Consolas"/>
              <a:cs typeface="Consolas"/>
              <a:sym typeface="Consolas"/>
            </a:endParaRPr>
          </a:p>
          <a:p>
            <a:pPr indent="-368300" lvl="1" marL="914400" rtl="0" algn="l">
              <a:spcBef>
                <a:spcPts val="0"/>
              </a:spcBef>
              <a:spcAft>
                <a:spcPts val="0"/>
              </a:spcAft>
              <a:buSzPts val="2200"/>
              <a:buChar char="•"/>
            </a:pPr>
            <a:r>
              <a:rPr lang="sv-SE"/>
              <a:t>Create an </a:t>
            </a:r>
            <a:r>
              <a:rPr lang="sv-SE">
                <a:latin typeface="Consolas"/>
                <a:ea typeface="Consolas"/>
                <a:cs typeface="Consolas"/>
                <a:sym typeface="Consolas"/>
              </a:rPr>
              <a:t>IntentFilter</a:t>
            </a:r>
            <a:r>
              <a:rPr lang="sv-SE"/>
              <a:t> and register the receiver</a:t>
            </a:r>
            <a:endParaRPr/>
          </a:p>
          <a:p>
            <a:pPr indent="0" lvl="0" marL="0" rtl="0" algn="l">
              <a:spcBef>
                <a:spcPts val="1000"/>
              </a:spcBef>
              <a:spcAft>
                <a:spcPts val="0"/>
              </a:spcAft>
              <a:buNone/>
            </a:pPr>
            <a:r>
              <a:t/>
            </a:r>
            <a:endParaRPr/>
          </a:p>
        </p:txBody>
      </p:sp>
      <p:sp>
        <p:nvSpPr>
          <p:cNvPr id="471" name="Google Shape;471;p6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472" name="Google Shape;472;p60"/>
          <p:cNvPicPr preferRelativeResize="0"/>
          <p:nvPr/>
        </p:nvPicPr>
        <p:blipFill>
          <a:blip r:embed="rId3">
            <a:alphaModFix/>
          </a:blip>
          <a:stretch>
            <a:fillRect/>
          </a:stretch>
        </p:blipFill>
        <p:spPr>
          <a:xfrm>
            <a:off x="1140375" y="3455863"/>
            <a:ext cx="6553200" cy="10953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Google Shape;478;p6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Sending Broadcasts</a:t>
            </a:r>
            <a:endParaRPr/>
          </a:p>
        </p:txBody>
      </p:sp>
      <p:sp>
        <p:nvSpPr>
          <p:cNvPr id="479" name="Google Shape;479;p6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Font typeface="Consolas"/>
              <a:buChar char="•"/>
            </a:pPr>
            <a:r>
              <a:rPr lang="sv-SE">
                <a:latin typeface="Consolas"/>
                <a:ea typeface="Consolas"/>
                <a:cs typeface="Consolas"/>
                <a:sym typeface="Consolas"/>
              </a:rPr>
              <a:t>sendOrderedBroadcast(Intent, String)</a:t>
            </a:r>
            <a:endParaRPr>
              <a:latin typeface="Consolas"/>
              <a:ea typeface="Consolas"/>
              <a:cs typeface="Consolas"/>
              <a:sym typeface="Consolas"/>
            </a:endParaRPr>
          </a:p>
          <a:p>
            <a:pPr indent="-368300" lvl="1" marL="914400" rtl="0" algn="l">
              <a:spcBef>
                <a:spcPts val="0"/>
              </a:spcBef>
              <a:spcAft>
                <a:spcPts val="0"/>
              </a:spcAft>
              <a:buSzPts val="2200"/>
              <a:buChar char="•"/>
            </a:pPr>
            <a:r>
              <a:rPr lang="sv-SE"/>
              <a:t>Sends broadcasts to one receiver at a time. </a:t>
            </a:r>
            <a:endParaRPr/>
          </a:p>
          <a:p>
            <a:pPr indent="-368300" lvl="1" marL="914400" rtl="0" algn="l">
              <a:spcBef>
                <a:spcPts val="0"/>
              </a:spcBef>
              <a:spcAft>
                <a:spcPts val="0"/>
              </a:spcAft>
              <a:buSzPts val="2200"/>
              <a:buChar char="•"/>
            </a:pPr>
            <a:r>
              <a:rPr lang="sv-SE"/>
              <a:t>Each receiver can build on the result or abort the broadcast. </a:t>
            </a:r>
            <a:endParaRPr/>
          </a:p>
          <a:p>
            <a:pPr indent="-393700" lvl="0" marL="457200" rtl="0" algn="l">
              <a:spcBef>
                <a:spcPts val="0"/>
              </a:spcBef>
              <a:spcAft>
                <a:spcPts val="0"/>
              </a:spcAft>
              <a:buSzPts val="2600"/>
              <a:buFont typeface="Consolas"/>
              <a:buChar char="•"/>
            </a:pPr>
            <a:r>
              <a:rPr lang="sv-SE">
                <a:latin typeface="Consolas"/>
                <a:ea typeface="Consolas"/>
                <a:cs typeface="Consolas"/>
                <a:sym typeface="Consolas"/>
              </a:rPr>
              <a:t>sendBroadcast(Intent)</a:t>
            </a:r>
            <a:endParaRPr>
              <a:latin typeface="Consolas"/>
              <a:ea typeface="Consolas"/>
              <a:cs typeface="Consolas"/>
              <a:sym typeface="Consolas"/>
            </a:endParaRPr>
          </a:p>
          <a:p>
            <a:pPr indent="-368300" lvl="1" marL="914400" rtl="0" algn="l">
              <a:spcBef>
                <a:spcPts val="0"/>
              </a:spcBef>
              <a:spcAft>
                <a:spcPts val="0"/>
              </a:spcAft>
              <a:buSzPts val="2200"/>
              <a:buChar char="•"/>
            </a:pPr>
            <a:r>
              <a:rPr lang="sv-SE"/>
              <a:t>Sends broadcasts to all receivers in undefined order.</a:t>
            </a:r>
            <a:endParaRPr/>
          </a:p>
          <a:p>
            <a:pPr indent="-368300" lvl="1" marL="914400" rtl="0" algn="l">
              <a:spcBef>
                <a:spcPts val="0"/>
              </a:spcBef>
              <a:spcAft>
                <a:spcPts val="0"/>
              </a:spcAft>
              <a:buSzPts val="2200"/>
              <a:buChar char="•"/>
            </a:pPr>
            <a:r>
              <a:rPr lang="sv-SE"/>
              <a:t>“Normal” mode. </a:t>
            </a:r>
            <a:endParaRPr/>
          </a:p>
          <a:p>
            <a:pPr indent="-368300" lvl="1" marL="914400" rtl="0" algn="l">
              <a:spcBef>
                <a:spcPts val="0"/>
              </a:spcBef>
              <a:spcAft>
                <a:spcPts val="0"/>
              </a:spcAft>
              <a:buSzPts val="2200"/>
              <a:buChar char="•"/>
            </a:pPr>
            <a:r>
              <a:rPr lang="sv-SE"/>
              <a:t>Efficient, but can’t be filtered, aborted, or modified by intermediate receivers.</a:t>
            </a:r>
            <a:endParaRPr/>
          </a:p>
        </p:txBody>
      </p:sp>
      <p:sp>
        <p:nvSpPr>
          <p:cNvPr id="480" name="Google Shape;480;p6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6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Sending Broadcasts</a:t>
            </a:r>
            <a:endParaRPr/>
          </a:p>
        </p:txBody>
      </p:sp>
      <p:sp>
        <p:nvSpPr>
          <p:cNvPr id="487" name="Google Shape;487;p6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Font typeface="Consolas"/>
              <a:buChar char="•"/>
            </a:pPr>
            <a:r>
              <a:rPr lang="sv-SE">
                <a:latin typeface="Consolas"/>
                <a:ea typeface="Consolas"/>
                <a:cs typeface="Consolas"/>
                <a:sym typeface="Consolas"/>
              </a:rPr>
              <a:t>sendBroadcast(Intent)</a:t>
            </a:r>
            <a:endParaRPr>
              <a:latin typeface="Consolas"/>
              <a:ea typeface="Consolas"/>
              <a:cs typeface="Consolas"/>
              <a:sym typeface="Consolas"/>
            </a:endParaRPr>
          </a:p>
          <a:p>
            <a:pPr indent="0" lvl="0" marL="457200" rtl="0" algn="l">
              <a:spcBef>
                <a:spcPts val="1000"/>
              </a:spcBef>
              <a:spcAft>
                <a:spcPts val="0"/>
              </a:spcAft>
              <a:buNone/>
            </a:pPr>
            <a:r>
              <a:t/>
            </a:r>
            <a:endParaRPr>
              <a:latin typeface="Consolas"/>
              <a:ea typeface="Consolas"/>
              <a:cs typeface="Consolas"/>
              <a:sym typeface="Consolas"/>
            </a:endParaRPr>
          </a:p>
          <a:p>
            <a:pPr indent="0" lvl="0" marL="457200" rtl="0" algn="l">
              <a:spcBef>
                <a:spcPts val="1000"/>
              </a:spcBef>
              <a:spcAft>
                <a:spcPts val="0"/>
              </a:spcAft>
              <a:buNone/>
            </a:pPr>
            <a:r>
              <a:t/>
            </a:r>
            <a:endParaRPr>
              <a:latin typeface="Consolas"/>
              <a:ea typeface="Consolas"/>
              <a:cs typeface="Consolas"/>
              <a:sym typeface="Consolas"/>
            </a:endParaRPr>
          </a:p>
          <a:p>
            <a:pPr indent="-381000" lvl="0" marL="457200" rtl="0" algn="l">
              <a:spcBef>
                <a:spcPts val="1000"/>
              </a:spcBef>
              <a:spcAft>
                <a:spcPts val="0"/>
              </a:spcAft>
              <a:buSzPts val="2400"/>
              <a:buFont typeface="Consolas"/>
              <a:buChar char="•"/>
            </a:pPr>
            <a:r>
              <a:rPr lang="sv-SE" sz="2400">
                <a:latin typeface="Consolas"/>
                <a:ea typeface="Consolas"/>
                <a:cs typeface="Consolas"/>
                <a:sym typeface="Consolas"/>
              </a:rPr>
              <a:t>LocalBroadcastManager.sendBroadcast(Intent)</a:t>
            </a:r>
            <a:endParaRPr sz="2400">
              <a:latin typeface="Consolas"/>
              <a:ea typeface="Consolas"/>
              <a:cs typeface="Consolas"/>
              <a:sym typeface="Consolas"/>
            </a:endParaRPr>
          </a:p>
          <a:p>
            <a:pPr indent="-368300" lvl="1" marL="914400" rtl="0" algn="l">
              <a:spcBef>
                <a:spcPts val="0"/>
              </a:spcBef>
              <a:spcAft>
                <a:spcPts val="0"/>
              </a:spcAft>
              <a:buSzPts val="2200"/>
              <a:buChar char="•"/>
            </a:pPr>
            <a:r>
              <a:rPr lang="sv-SE"/>
              <a:t>Sends broadcasts in the same app as sender.</a:t>
            </a:r>
            <a:endParaRPr/>
          </a:p>
          <a:p>
            <a:pPr indent="-368300" lvl="1" marL="914400" rtl="0" algn="l">
              <a:spcBef>
                <a:spcPts val="0"/>
              </a:spcBef>
              <a:spcAft>
                <a:spcPts val="0"/>
              </a:spcAft>
              <a:buSzPts val="2200"/>
              <a:buChar char="•"/>
            </a:pPr>
            <a:r>
              <a:rPr lang="sv-SE"/>
              <a:t>Much more efficient, no security issues.</a:t>
            </a:r>
            <a:endParaRPr/>
          </a:p>
        </p:txBody>
      </p:sp>
      <p:sp>
        <p:nvSpPr>
          <p:cNvPr id="488" name="Google Shape;488;p6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489" name="Google Shape;489;p62"/>
          <p:cNvPicPr preferRelativeResize="0"/>
          <p:nvPr/>
        </p:nvPicPr>
        <p:blipFill>
          <a:blip r:embed="rId3">
            <a:alphaModFix/>
          </a:blip>
          <a:stretch>
            <a:fillRect/>
          </a:stretch>
        </p:blipFill>
        <p:spPr>
          <a:xfrm>
            <a:off x="1847850" y="1900863"/>
            <a:ext cx="4705350" cy="8858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Google Shape;495;p6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Broadcast Best Practices</a:t>
            </a:r>
            <a:endParaRPr/>
          </a:p>
        </p:txBody>
      </p:sp>
      <p:sp>
        <p:nvSpPr>
          <p:cNvPr id="496" name="Google Shape;496;p6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Use local broadcasts as general purpose publisher/subscriber method in app.</a:t>
            </a:r>
            <a:endParaRPr/>
          </a:p>
          <a:p>
            <a:pPr indent="-393700" lvl="0" marL="457200" rtl="0" algn="l">
              <a:spcBef>
                <a:spcPts val="0"/>
              </a:spcBef>
              <a:spcAft>
                <a:spcPts val="0"/>
              </a:spcAft>
              <a:buSzPts val="2600"/>
              <a:buChar char="•"/>
            </a:pPr>
            <a:r>
              <a:rPr lang="sv-SE"/>
              <a:t>If many apps subscribe to a broadcast in manifest, they will all launch when broadcast is sent. </a:t>
            </a:r>
            <a:endParaRPr/>
          </a:p>
          <a:p>
            <a:pPr indent="-368300" lvl="1" marL="914400" rtl="0" algn="l">
              <a:spcBef>
                <a:spcPts val="0"/>
              </a:spcBef>
              <a:spcAft>
                <a:spcPts val="0"/>
              </a:spcAft>
              <a:buSzPts val="2200"/>
              <a:buChar char="•"/>
            </a:pPr>
            <a:r>
              <a:rPr lang="sv-SE"/>
              <a:t>Use context-</a:t>
            </a:r>
            <a:r>
              <a:rPr lang="sv-SE"/>
              <a:t>registered</a:t>
            </a:r>
            <a:r>
              <a:rPr lang="sv-SE"/>
              <a:t> receivers to add restrictions.</a:t>
            </a:r>
            <a:endParaRPr/>
          </a:p>
          <a:p>
            <a:pPr indent="-368300" lvl="1" marL="914400" rtl="0" algn="l">
              <a:spcBef>
                <a:spcPts val="0"/>
              </a:spcBef>
              <a:spcAft>
                <a:spcPts val="0"/>
              </a:spcAft>
              <a:buSzPts val="2200"/>
              <a:buChar char="•"/>
            </a:pPr>
            <a:r>
              <a:rPr lang="sv-SE"/>
              <a:t>Android forces the use of context in some cases.</a:t>
            </a:r>
            <a:endParaRPr/>
          </a:p>
          <a:p>
            <a:pPr indent="-393700" lvl="0" marL="457200" rtl="0" algn="l">
              <a:spcBef>
                <a:spcPts val="0"/>
              </a:spcBef>
              <a:spcAft>
                <a:spcPts val="0"/>
              </a:spcAft>
              <a:buSzPts val="2600"/>
              <a:buChar char="•"/>
            </a:pPr>
            <a:r>
              <a:rPr lang="sv-SE"/>
              <a:t>Do not broadcast sensitive information with implicit intents. Specify permissions, packages, or use local broadcasts.</a:t>
            </a:r>
            <a:endParaRPr/>
          </a:p>
        </p:txBody>
      </p:sp>
      <p:sp>
        <p:nvSpPr>
          <p:cNvPr id="497" name="Google Shape;497;p6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Google Shape;503;p6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Broadcast Best Practices</a:t>
            </a:r>
            <a:endParaRPr/>
          </a:p>
        </p:txBody>
      </p:sp>
      <p:sp>
        <p:nvSpPr>
          <p:cNvPr id="504" name="Google Shape;504;p6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Apps can send malicious broadcasts.</a:t>
            </a:r>
            <a:endParaRPr/>
          </a:p>
          <a:p>
            <a:pPr indent="-368300" lvl="1" marL="914400" rtl="0" algn="l">
              <a:spcBef>
                <a:spcPts val="0"/>
              </a:spcBef>
              <a:spcAft>
                <a:spcPts val="0"/>
              </a:spcAft>
              <a:buSzPts val="2200"/>
              <a:buChar char="•"/>
            </a:pPr>
            <a:r>
              <a:rPr lang="sv-SE"/>
              <a:t>Use permissions to block broadcasts, declare “android:exported” false in manifest, use local broadcasts</a:t>
            </a:r>
            <a:endParaRPr/>
          </a:p>
          <a:p>
            <a:pPr indent="-393700" lvl="0" marL="457200" rtl="0" algn="l">
              <a:spcBef>
                <a:spcPts val="0"/>
              </a:spcBef>
              <a:spcAft>
                <a:spcPts val="0"/>
              </a:spcAft>
              <a:buSzPts val="2600"/>
              <a:buChar char="•"/>
            </a:pPr>
            <a:r>
              <a:rPr lang="sv-SE"/>
              <a:t>Broadcasts use global namespace. </a:t>
            </a:r>
            <a:endParaRPr/>
          </a:p>
          <a:p>
            <a:pPr indent="-368300" lvl="1" marL="914400" rtl="0" algn="l">
              <a:spcBef>
                <a:spcPts val="0"/>
              </a:spcBef>
              <a:spcAft>
                <a:spcPts val="0"/>
              </a:spcAft>
              <a:buSzPts val="2200"/>
              <a:buChar char="•"/>
            </a:pPr>
            <a:r>
              <a:rPr lang="sv-SE"/>
              <a:t>Be careful not to conflict when naming. </a:t>
            </a:r>
            <a:endParaRPr/>
          </a:p>
          <a:p>
            <a:pPr indent="-393700" lvl="0" marL="457200" rtl="0" algn="l">
              <a:spcBef>
                <a:spcPts val="0"/>
              </a:spcBef>
              <a:spcAft>
                <a:spcPts val="0"/>
              </a:spcAft>
              <a:buSzPts val="2600"/>
              <a:buChar char="•"/>
            </a:pPr>
            <a:r>
              <a:rPr lang="sv-SE">
                <a:latin typeface="Consolas"/>
                <a:ea typeface="Consolas"/>
                <a:cs typeface="Consolas"/>
                <a:sym typeface="Consolas"/>
              </a:rPr>
              <a:t>onReceive(..)</a:t>
            </a:r>
            <a:r>
              <a:rPr lang="sv-SE"/>
              <a:t> runs on main thread.</a:t>
            </a:r>
            <a:endParaRPr/>
          </a:p>
          <a:p>
            <a:pPr indent="-368300" lvl="1" marL="914400" rtl="0" algn="l">
              <a:spcBef>
                <a:spcPts val="0"/>
              </a:spcBef>
              <a:spcAft>
                <a:spcPts val="0"/>
              </a:spcAft>
              <a:buSzPts val="2200"/>
              <a:buChar char="•"/>
            </a:pPr>
            <a:r>
              <a:rPr lang="sv-SE"/>
              <a:t>Should execute and return quickly. </a:t>
            </a:r>
            <a:endParaRPr/>
          </a:p>
          <a:p>
            <a:pPr indent="-393700" lvl="0" marL="457200" rtl="0" algn="l">
              <a:spcBef>
                <a:spcPts val="0"/>
              </a:spcBef>
              <a:spcAft>
                <a:spcPts val="0"/>
              </a:spcAft>
              <a:buSzPts val="2600"/>
              <a:buChar char="•"/>
            </a:pPr>
            <a:r>
              <a:rPr lang="sv-SE"/>
              <a:t>Do not start activities from broadcast receivers. </a:t>
            </a:r>
            <a:endParaRPr/>
          </a:p>
          <a:p>
            <a:pPr indent="-368300" lvl="1" marL="914400" rtl="0" algn="l">
              <a:spcBef>
                <a:spcPts val="0"/>
              </a:spcBef>
              <a:spcAft>
                <a:spcPts val="0"/>
              </a:spcAft>
              <a:buSzPts val="2200"/>
              <a:buChar char="•"/>
            </a:pPr>
            <a:r>
              <a:rPr lang="sv-SE"/>
              <a:t>Notifications are more common.</a:t>
            </a:r>
            <a:endParaRPr/>
          </a:p>
        </p:txBody>
      </p:sp>
      <p:sp>
        <p:nvSpPr>
          <p:cNvPr id="505" name="Google Shape;505;p6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Google Shape;511;p6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512" name="Google Shape;512;p65"/>
          <p:cNvSpPr txBox="1"/>
          <p:nvPr>
            <p:ph type="title"/>
          </p:nvPr>
        </p:nvSpPr>
        <p:spPr>
          <a:xfrm>
            <a:off x="468900" y="613987"/>
            <a:ext cx="8217900" cy="35355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sv-SE"/>
              <a:t>Content Providers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6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19" name="Google Shape;519;p6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Content Providers</a:t>
            </a:r>
            <a:endParaRPr/>
          </a:p>
        </p:txBody>
      </p:sp>
      <p:sp>
        <p:nvSpPr>
          <p:cNvPr id="520" name="Google Shape;520;p66"/>
          <p:cNvSpPr txBox="1"/>
          <p:nvPr>
            <p:ph idx="1" type="body"/>
          </p:nvPr>
        </p:nvSpPr>
        <p:spPr>
          <a:xfrm>
            <a:off x="468896" y="1282400"/>
            <a:ext cx="49848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Provides an interface to a protected data resource.</a:t>
            </a:r>
            <a:endParaRPr/>
          </a:p>
          <a:p>
            <a:pPr indent="-393700" lvl="0" marL="457200" rtl="0" algn="l">
              <a:spcBef>
                <a:spcPts val="0"/>
              </a:spcBef>
              <a:spcAft>
                <a:spcPts val="0"/>
              </a:spcAft>
              <a:buSzPts val="2600"/>
              <a:buChar char="•"/>
            </a:pPr>
            <a:r>
              <a:rPr lang="sv-SE"/>
              <a:t>Primarily used to share data with other apps in a secure manner.</a:t>
            </a:r>
            <a:endParaRPr/>
          </a:p>
          <a:p>
            <a:pPr indent="-368300" lvl="1" marL="914400" rtl="0" algn="l">
              <a:spcBef>
                <a:spcPts val="0"/>
              </a:spcBef>
              <a:spcAft>
                <a:spcPts val="0"/>
              </a:spcAft>
              <a:buSzPts val="2200"/>
              <a:buChar char="•"/>
            </a:pPr>
            <a:r>
              <a:rPr lang="sv-SE"/>
              <a:t>Offer a standard interface for interprocess data sharing.</a:t>
            </a:r>
            <a:endParaRPr/>
          </a:p>
          <a:p>
            <a:pPr indent="-368300" lvl="1" marL="914400" rtl="0" algn="l">
              <a:spcBef>
                <a:spcPts val="0"/>
              </a:spcBef>
              <a:spcAft>
                <a:spcPts val="0"/>
              </a:spcAft>
              <a:buSzPts val="2200"/>
              <a:buChar char="•"/>
            </a:pPr>
            <a:r>
              <a:rPr lang="sv-SE"/>
              <a:t>Used when you want to access data stored by another app or share data from your app. </a:t>
            </a:r>
            <a:endParaRPr/>
          </a:p>
        </p:txBody>
      </p:sp>
      <p:pic>
        <p:nvPicPr>
          <p:cNvPr descr="Overview diagram of how content providers manage access to storage." id="521" name="Google Shape;521;p66"/>
          <p:cNvPicPr preferRelativeResize="0"/>
          <p:nvPr/>
        </p:nvPicPr>
        <p:blipFill>
          <a:blip r:embed="rId3">
            <a:alphaModFix/>
          </a:blip>
          <a:stretch>
            <a:fillRect/>
          </a:stretch>
        </p:blipFill>
        <p:spPr>
          <a:xfrm>
            <a:off x="5392800" y="1282398"/>
            <a:ext cx="3815050" cy="2979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6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28" name="Google Shape;528;p6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Content Provider Advantages</a:t>
            </a:r>
            <a:endParaRPr/>
          </a:p>
        </p:txBody>
      </p:sp>
      <p:sp>
        <p:nvSpPr>
          <p:cNvPr id="529" name="Google Shape;529;p6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Offer control over permissions for accessing data.</a:t>
            </a:r>
            <a:endParaRPr/>
          </a:p>
          <a:p>
            <a:pPr indent="-368300" lvl="1" marL="914400" rtl="0" algn="l">
              <a:spcBef>
                <a:spcPts val="0"/>
              </a:spcBef>
              <a:spcAft>
                <a:spcPts val="0"/>
              </a:spcAft>
              <a:buSzPts val="2200"/>
              <a:buChar char="•"/>
            </a:pPr>
            <a:r>
              <a:rPr lang="sv-SE"/>
              <a:t>Can restrict access from within your application, grant access to other applications.</a:t>
            </a:r>
            <a:endParaRPr/>
          </a:p>
          <a:p>
            <a:pPr indent="-368300" lvl="1" marL="914400" rtl="0" algn="l">
              <a:spcBef>
                <a:spcPts val="0"/>
              </a:spcBef>
              <a:spcAft>
                <a:spcPts val="0"/>
              </a:spcAft>
              <a:buSzPts val="2200"/>
              <a:buChar char="•"/>
            </a:pPr>
            <a:r>
              <a:rPr lang="sv-SE"/>
              <a:t>Control reading and writing of data.</a:t>
            </a:r>
            <a:endParaRPr/>
          </a:p>
          <a:p>
            <a:pPr indent="-393700" lvl="0" marL="457200" rtl="0" algn="l">
              <a:spcBef>
                <a:spcPts val="0"/>
              </a:spcBef>
              <a:spcAft>
                <a:spcPts val="0"/>
              </a:spcAft>
              <a:buSzPts val="2600"/>
              <a:buChar char="•"/>
            </a:pPr>
            <a:r>
              <a:rPr lang="sv-SE"/>
              <a:t>Abstracts details of how data is accessed.</a:t>
            </a:r>
            <a:endParaRPr/>
          </a:p>
          <a:p>
            <a:pPr indent="-368300" lvl="1" marL="914400" rtl="0" algn="l">
              <a:spcBef>
                <a:spcPts val="0"/>
              </a:spcBef>
              <a:spcAft>
                <a:spcPts val="0"/>
              </a:spcAft>
              <a:buSzPts val="2200"/>
              <a:buChar char="•"/>
            </a:pPr>
            <a:r>
              <a:rPr lang="sv-SE"/>
              <a:t>Data storage type does not matter.</a:t>
            </a:r>
            <a:endParaRPr/>
          </a:p>
          <a:p>
            <a:pPr indent="-393700" lvl="0" marL="457200" rtl="0" algn="l">
              <a:spcBef>
                <a:spcPts val="0"/>
              </a:spcBef>
              <a:spcAft>
                <a:spcPts val="0"/>
              </a:spcAft>
              <a:buSzPts val="2600"/>
              <a:buChar char="•"/>
            </a:pPr>
            <a:r>
              <a:rPr lang="sv-SE">
                <a:latin typeface="Consolas"/>
                <a:ea typeface="Consolas"/>
                <a:cs typeface="Consolas"/>
                <a:sym typeface="Consolas"/>
              </a:rPr>
              <a:t>CursorLoader</a:t>
            </a:r>
            <a:r>
              <a:rPr lang="sv-SE"/>
              <a:t> objects offer seamless way to query Content Providers to fill UI elements.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49" name="Google Shape;149;p2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Testing</a:t>
            </a:r>
            <a:endParaRPr/>
          </a:p>
        </p:txBody>
      </p:sp>
      <p:sp>
        <p:nvSpPr>
          <p:cNvPr id="150" name="Google Shape;150;p23"/>
          <p:cNvSpPr txBox="1"/>
          <p:nvPr>
            <p:ph idx="1" type="body"/>
          </p:nvPr>
        </p:nvSpPr>
        <p:spPr>
          <a:xfrm>
            <a:off x="468895" y="1282400"/>
            <a:ext cx="4103100" cy="34803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sv-SE" sz="2400"/>
              <a:t>Unit tests verify behavior of a single class.</a:t>
            </a:r>
            <a:endParaRPr sz="2400"/>
          </a:p>
          <a:p>
            <a:pPr indent="-368300" lvl="1" marL="914400" rtl="0" algn="l">
              <a:spcBef>
                <a:spcPts val="0"/>
              </a:spcBef>
              <a:spcAft>
                <a:spcPts val="0"/>
              </a:spcAft>
              <a:buSzPts val="2200"/>
              <a:buChar char="•"/>
            </a:pPr>
            <a:r>
              <a:rPr lang="sv-SE"/>
              <a:t>70% of your tests.</a:t>
            </a:r>
            <a:endParaRPr/>
          </a:p>
          <a:p>
            <a:pPr indent="-381000" lvl="0" marL="457200" rtl="0" algn="l">
              <a:spcBef>
                <a:spcPts val="0"/>
              </a:spcBef>
              <a:spcAft>
                <a:spcPts val="0"/>
              </a:spcAft>
              <a:buSzPts val="2400"/>
              <a:buChar char="•"/>
            </a:pPr>
            <a:r>
              <a:rPr lang="sv-SE" sz="2400"/>
              <a:t>Integration tests verify class interactions in a portion of the app.</a:t>
            </a:r>
            <a:endParaRPr sz="2400"/>
          </a:p>
          <a:p>
            <a:pPr indent="-368300" lvl="1" marL="914400" rtl="0" algn="l">
              <a:spcBef>
                <a:spcPts val="0"/>
              </a:spcBef>
              <a:spcAft>
                <a:spcPts val="0"/>
              </a:spcAft>
              <a:buSzPts val="2200"/>
              <a:buChar char="•"/>
            </a:pPr>
            <a:r>
              <a:rPr lang="sv-SE"/>
              <a:t>20% of your tests.</a:t>
            </a:r>
            <a:endParaRPr/>
          </a:p>
          <a:p>
            <a:pPr indent="-381000" lvl="0" marL="457200" rtl="0" algn="l">
              <a:spcBef>
                <a:spcPts val="0"/>
              </a:spcBef>
              <a:spcAft>
                <a:spcPts val="0"/>
              </a:spcAft>
              <a:buSzPts val="2400"/>
              <a:buChar char="•"/>
            </a:pPr>
            <a:r>
              <a:rPr lang="sv-SE" sz="2400"/>
              <a:t>UI tests verify end-to-end journey over the app.</a:t>
            </a:r>
            <a:endParaRPr sz="2400"/>
          </a:p>
          <a:p>
            <a:pPr indent="-368300" lvl="1" marL="914400" rtl="0" algn="l">
              <a:spcBef>
                <a:spcPts val="0"/>
              </a:spcBef>
              <a:spcAft>
                <a:spcPts val="0"/>
              </a:spcAft>
              <a:buSzPts val="2200"/>
              <a:buChar char="•"/>
            </a:pPr>
            <a:r>
              <a:rPr lang="sv-SE"/>
              <a:t>10% of your tests.</a:t>
            </a:r>
            <a:endParaRPr/>
          </a:p>
        </p:txBody>
      </p:sp>
      <p:pic>
        <p:nvPicPr>
          <p:cNvPr id="151" name="Google Shape;151;p23"/>
          <p:cNvPicPr preferRelativeResize="0"/>
          <p:nvPr/>
        </p:nvPicPr>
        <p:blipFill>
          <a:blip r:embed="rId3">
            <a:alphaModFix/>
          </a:blip>
          <a:stretch>
            <a:fillRect/>
          </a:stretch>
        </p:blipFill>
        <p:spPr>
          <a:xfrm>
            <a:off x="4572000" y="1407850"/>
            <a:ext cx="4572000" cy="281558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4" name="Shape 534"/>
        <p:cNvGrpSpPr/>
        <p:nvPr/>
      </p:nvGrpSpPr>
      <p:grpSpPr>
        <a:xfrm>
          <a:off x="0" y="0"/>
          <a:ext cx="0" cy="0"/>
          <a:chOff x="0" y="0"/>
          <a:chExt cx="0" cy="0"/>
        </a:xfrm>
      </p:grpSpPr>
      <p:sp>
        <p:nvSpPr>
          <p:cNvPr id="535" name="Google Shape;535;p6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36" name="Google Shape;536;p6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Accessing Content Providers</a:t>
            </a:r>
            <a:endParaRPr/>
          </a:p>
        </p:txBody>
      </p:sp>
      <p:sp>
        <p:nvSpPr>
          <p:cNvPr id="537" name="Google Shape;537;p68"/>
          <p:cNvSpPr txBox="1"/>
          <p:nvPr>
            <p:ph idx="1" type="body"/>
          </p:nvPr>
        </p:nvSpPr>
        <p:spPr>
          <a:xfrm>
            <a:off x="468897" y="1282400"/>
            <a:ext cx="5399700" cy="34803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sv-SE" sz="1800"/>
              <a:t>You use a </a:t>
            </a:r>
            <a:r>
              <a:rPr lang="sv-SE" sz="1800">
                <a:latin typeface="Consolas"/>
                <a:ea typeface="Consolas"/>
                <a:cs typeface="Consolas"/>
                <a:sym typeface="Consolas"/>
              </a:rPr>
              <a:t>ContentResolve</a:t>
            </a:r>
            <a:r>
              <a:rPr lang="sv-SE" sz="1800"/>
              <a:t>r to communicate with the other app’s </a:t>
            </a:r>
            <a:r>
              <a:rPr lang="sv-SE" sz="1800">
                <a:latin typeface="Consolas"/>
                <a:ea typeface="Consolas"/>
                <a:cs typeface="Consolas"/>
                <a:sym typeface="Consolas"/>
              </a:rPr>
              <a:t>ContentProvider</a:t>
            </a:r>
            <a:r>
              <a:rPr lang="sv-SE" sz="1800"/>
              <a:t>.</a:t>
            </a:r>
            <a:endParaRPr sz="1800"/>
          </a:p>
          <a:p>
            <a:pPr indent="-342900" lvl="1" marL="914400" rtl="0" algn="l">
              <a:spcBef>
                <a:spcPts val="0"/>
              </a:spcBef>
              <a:spcAft>
                <a:spcPts val="0"/>
              </a:spcAft>
              <a:buSzPts val="1800"/>
              <a:buChar char="•"/>
            </a:pPr>
            <a:r>
              <a:rPr lang="sv-SE" sz="1800">
                <a:latin typeface="Consolas"/>
                <a:ea typeface="Consolas"/>
                <a:cs typeface="Consolas"/>
                <a:sym typeface="Consolas"/>
              </a:rPr>
              <a:t>ContentProvider</a:t>
            </a:r>
            <a:r>
              <a:rPr lang="sv-SE" sz="1800"/>
              <a:t> </a:t>
            </a:r>
            <a:r>
              <a:rPr lang="sv-SE" sz="1800"/>
              <a:t>receives</a:t>
            </a:r>
            <a:r>
              <a:rPr lang="sv-SE" sz="1800"/>
              <a:t> data requests and returns results.</a:t>
            </a:r>
            <a:endParaRPr sz="1800"/>
          </a:p>
          <a:p>
            <a:pPr indent="-342900" lvl="0" marL="457200" rtl="0" algn="l">
              <a:spcBef>
                <a:spcPts val="0"/>
              </a:spcBef>
              <a:spcAft>
                <a:spcPts val="0"/>
              </a:spcAft>
              <a:buSzPts val="1800"/>
              <a:buChar char="•"/>
            </a:pPr>
            <a:r>
              <a:rPr lang="sv-SE" sz="1800">
                <a:latin typeface="Consolas"/>
                <a:ea typeface="Consolas"/>
                <a:cs typeface="Consolas"/>
                <a:sym typeface="Consolas"/>
              </a:rPr>
              <a:t>ContentResolver</a:t>
            </a:r>
            <a:r>
              <a:rPr lang="sv-SE" sz="1800"/>
              <a:t> provides CRUD functions.</a:t>
            </a:r>
            <a:endParaRPr sz="1800"/>
          </a:p>
          <a:p>
            <a:pPr indent="-342900" lvl="0" marL="457200" rtl="0" algn="l">
              <a:spcBef>
                <a:spcPts val="0"/>
              </a:spcBef>
              <a:spcAft>
                <a:spcPts val="0"/>
              </a:spcAft>
              <a:buSzPts val="1800"/>
              <a:buChar char="•"/>
            </a:pPr>
            <a:r>
              <a:rPr lang="sv-SE" sz="1800"/>
              <a:t>Commonly, a </a:t>
            </a:r>
            <a:r>
              <a:rPr lang="sv-SE" sz="1800">
                <a:latin typeface="Consolas"/>
                <a:ea typeface="Consolas"/>
                <a:cs typeface="Consolas"/>
                <a:sym typeface="Consolas"/>
              </a:rPr>
              <a:t>CursorLoader</a:t>
            </a:r>
            <a:r>
              <a:rPr lang="sv-SE" sz="1800"/>
              <a:t> runs a query in the background. </a:t>
            </a:r>
            <a:endParaRPr sz="1800"/>
          </a:p>
          <a:p>
            <a:pPr indent="-342900" lvl="1" marL="914400" rtl="0" algn="l">
              <a:spcBef>
                <a:spcPts val="0"/>
              </a:spcBef>
              <a:spcAft>
                <a:spcPts val="0"/>
              </a:spcAft>
              <a:buSzPts val="1800"/>
              <a:buChar char="•"/>
            </a:pPr>
            <a:r>
              <a:rPr lang="sv-SE" sz="1800"/>
              <a:t>Activity calls </a:t>
            </a:r>
            <a:r>
              <a:rPr lang="sv-SE" sz="1800">
                <a:latin typeface="Consolas"/>
                <a:ea typeface="Consolas"/>
                <a:cs typeface="Consolas"/>
                <a:sym typeface="Consolas"/>
              </a:rPr>
              <a:t>CursorLoader</a:t>
            </a:r>
            <a:r>
              <a:rPr lang="sv-SE" sz="1800"/>
              <a:t>,</a:t>
            </a:r>
            <a:endParaRPr sz="1800"/>
          </a:p>
          <a:p>
            <a:pPr indent="-342900" lvl="1" marL="914400" rtl="0" algn="l">
              <a:spcBef>
                <a:spcPts val="0"/>
              </a:spcBef>
              <a:spcAft>
                <a:spcPts val="0"/>
              </a:spcAft>
              <a:buSzPts val="1800"/>
              <a:buChar char="•"/>
            </a:pPr>
            <a:r>
              <a:rPr lang="sv-SE" sz="1800">
                <a:latin typeface="Consolas"/>
                <a:ea typeface="Consolas"/>
                <a:cs typeface="Consolas"/>
                <a:sym typeface="Consolas"/>
              </a:rPr>
              <a:t>CursorLoader</a:t>
            </a:r>
            <a:r>
              <a:rPr lang="sv-SE" sz="1800"/>
              <a:t> delegates to </a:t>
            </a:r>
            <a:r>
              <a:rPr lang="sv-SE" sz="1800">
                <a:latin typeface="Consolas"/>
                <a:ea typeface="Consolas"/>
                <a:cs typeface="Consolas"/>
                <a:sym typeface="Consolas"/>
              </a:rPr>
              <a:t>ContentResolver</a:t>
            </a:r>
            <a:r>
              <a:rPr lang="sv-SE" sz="1800"/>
              <a:t>.</a:t>
            </a:r>
            <a:endParaRPr sz="1800"/>
          </a:p>
          <a:p>
            <a:pPr indent="-342900" lvl="1" marL="914400" rtl="0" algn="l">
              <a:spcBef>
                <a:spcPts val="0"/>
              </a:spcBef>
              <a:spcAft>
                <a:spcPts val="0"/>
              </a:spcAft>
              <a:buSzPts val="1800"/>
              <a:buChar char="•"/>
            </a:pPr>
            <a:r>
              <a:rPr lang="sv-SE" sz="1800">
                <a:latin typeface="Consolas"/>
                <a:ea typeface="Consolas"/>
                <a:cs typeface="Consolas"/>
                <a:sym typeface="Consolas"/>
              </a:rPr>
              <a:t>ContentResolver </a:t>
            </a:r>
            <a:r>
              <a:rPr lang="sv-SE" sz="1800"/>
              <a:t>works with </a:t>
            </a:r>
            <a:r>
              <a:rPr lang="sv-SE" sz="1800">
                <a:latin typeface="Consolas"/>
                <a:ea typeface="Consolas"/>
                <a:cs typeface="Consolas"/>
                <a:sym typeface="Consolas"/>
              </a:rPr>
              <a:t>ContentProvider</a:t>
            </a:r>
            <a:r>
              <a:rPr lang="sv-SE" sz="1800"/>
              <a:t>.</a:t>
            </a:r>
            <a:endParaRPr sz="1800"/>
          </a:p>
          <a:p>
            <a:pPr indent="-342900" lvl="1" marL="914400" rtl="0" algn="l">
              <a:spcBef>
                <a:spcPts val="0"/>
              </a:spcBef>
              <a:spcAft>
                <a:spcPts val="0"/>
              </a:spcAft>
              <a:buSzPts val="1800"/>
              <a:buChar char="•"/>
            </a:pPr>
            <a:r>
              <a:rPr lang="sv-SE" sz="1800"/>
              <a:t>This is performed in the background.</a:t>
            </a:r>
            <a:endParaRPr sz="1800"/>
          </a:p>
        </p:txBody>
      </p:sp>
      <p:pic>
        <p:nvPicPr>
          <p:cNvPr id="538" name="Google Shape;538;p68"/>
          <p:cNvPicPr preferRelativeResize="0"/>
          <p:nvPr/>
        </p:nvPicPr>
        <p:blipFill>
          <a:blip r:embed="rId3">
            <a:alphaModFix/>
          </a:blip>
          <a:stretch>
            <a:fillRect/>
          </a:stretch>
        </p:blipFill>
        <p:spPr>
          <a:xfrm>
            <a:off x="5965522" y="1282400"/>
            <a:ext cx="3088775" cy="3399850"/>
          </a:xfrm>
          <a:prstGeom prst="rect">
            <a:avLst/>
          </a:prstGeom>
          <a:noFill/>
          <a:ln>
            <a:noFill/>
          </a:ln>
        </p:spPr>
      </p:pic>
      <p:sp>
        <p:nvSpPr>
          <p:cNvPr id="539" name="Google Shape;539;p68"/>
          <p:cNvSpPr/>
          <p:nvPr/>
        </p:nvSpPr>
        <p:spPr>
          <a:xfrm>
            <a:off x="5868525" y="1334450"/>
            <a:ext cx="2957100" cy="2274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sv-SE" sz="2400"/>
              <a:t>Your App</a:t>
            </a:r>
            <a:endParaRPr b="1" sz="24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sp>
        <p:nvSpPr>
          <p:cNvPr id="545" name="Google Shape;545;p6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46" name="Google Shape;546;p6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Accessing Content Providers</a:t>
            </a:r>
            <a:endParaRPr/>
          </a:p>
        </p:txBody>
      </p:sp>
      <p:sp>
        <p:nvSpPr>
          <p:cNvPr id="547" name="Google Shape;547;p6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Android has several built-in Content Providers.</a:t>
            </a:r>
            <a:endParaRPr/>
          </a:p>
          <a:p>
            <a:pPr indent="-368300" lvl="1" marL="914400" rtl="0" algn="l">
              <a:spcBef>
                <a:spcPts val="0"/>
              </a:spcBef>
              <a:spcAft>
                <a:spcPts val="0"/>
              </a:spcAft>
              <a:buSzPts val="2200"/>
              <a:buChar char="•"/>
            </a:pPr>
            <a:r>
              <a:rPr lang="sv-SE"/>
              <a:t>One example: user dictionary</a:t>
            </a:r>
            <a:endParaRPr/>
          </a:p>
          <a:p>
            <a:pPr indent="-368300" lvl="1" marL="914400" rtl="0" algn="l">
              <a:spcBef>
                <a:spcPts val="0"/>
              </a:spcBef>
              <a:spcAft>
                <a:spcPts val="0"/>
              </a:spcAft>
              <a:buSzPts val="2200"/>
              <a:buChar char="•"/>
            </a:pPr>
            <a:r>
              <a:rPr lang="sv-SE"/>
              <a:t>Rows = words not in a standard dictionary</a:t>
            </a:r>
            <a:endParaRPr/>
          </a:p>
          <a:p>
            <a:pPr indent="-368300" lvl="1" marL="914400" rtl="0" algn="l">
              <a:spcBef>
                <a:spcPts val="0"/>
              </a:spcBef>
              <a:spcAft>
                <a:spcPts val="0"/>
              </a:spcAft>
              <a:buSzPts val="2200"/>
              <a:buChar char="•"/>
            </a:pPr>
            <a:r>
              <a:rPr lang="sv-SE"/>
              <a:t>Columns = data attributes associated with the word</a:t>
            </a:r>
            <a:endParaRPr/>
          </a:p>
          <a:p>
            <a:pPr indent="-342900" lvl="2" marL="1371600" rtl="0" algn="l">
              <a:spcBef>
                <a:spcPts val="0"/>
              </a:spcBef>
              <a:spcAft>
                <a:spcPts val="0"/>
              </a:spcAft>
              <a:buSzPts val="1800"/>
              <a:buChar char="•"/>
            </a:pPr>
            <a:r>
              <a:rPr lang="sv-SE"/>
              <a:t>Includes primary key ID</a:t>
            </a:r>
            <a:endParaRPr/>
          </a:p>
          <a:p>
            <a:pPr indent="-393700" lvl="0" marL="457200" rtl="0" algn="l">
              <a:spcBef>
                <a:spcPts val="0"/>
              </a:spcBef>
              <a:spcAft>
                <a:spcPts val="0"/>
              </a:spcAft>
              <a:buSzPts val="2600"/>
              <a:buChar char="•"/>
            </a:pPr>
            <a:r>
              <a:rPr lang="sv-SE"/>
              <a:t>To access, call </a:t>
            </a:r>
            <a:r>
              <a:rPr lang="sv-SE">
                <a:latin typeface="Consolas"/>
                <a:ea typeface="Consolas"/>
                <a:cs typeface="Consolas"/>
                <a:sym typeface="Consolas"/>
              </a:rPr>
              <a:t>ContentResolver.query()</a:t>
            </a:r>
            <a:r>
              <a:rPr lang="sv-SE"/>
              <a:t>.</a:t>
            </a:r>
            <a:endParaRPr/>
          </a:p>
          <a:p>
            <a:pPr indent="-368300" lvl="1" marL="914400" rtl="0" algn="l">
              <a:spcBef>
                <a:spcPts val="0"/>
              </a:spcBef>
              <a:spcAft>
                <a:spcPts val="0"/>
              </a:spcAft>
              <a:buSzPts val="2200"/>
              <a:buChar char="•"/>
            </a:pPr>
            <a:r>
              <a:rPr lang="sv-SE"/>
              <a:t>Calls </a:t>
            </a:r>
            <a:r>
              <a:rPr lang="sv-SE">
                <a:latin typeface="Consolas"/>
                <a:ea typeface="Consolas"/>
                <a:cs typeface="Consolas"/>
                <a:sym typeface="Consolas"/>
              </a:rPr>
              <a:t>ContentProvider.query()</a:t>
            </a:r>
            <a:r>
              <a:rPr lang="sv-SE"/>
              <a:t> defined by the app surfacing the provider.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Google Shape;553;p7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54" name="Google Shape;554;p7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Access Example</a:t>
            </a:r>
            <a:endParaRPr/>
          </a:p>
        </p:txBody>
      </p:sp>
      <p:pic>
        <p:nvPicPr>
          <p:cNvPr id="555" name="Google Shape;555;p70"/>
          <p:cNvPicPr preferRelativeResize="0"/>
          <p:nvPr/>
        </p:nvPicPr>
        <p:blipFill>
          <a:blip r:embed="rId3">
            <a:alphaModFix/>
          </a:blip>
          <a:stretch>
            <a:fillRect/>
          </a:stretch>
        </p:blipFill>
        <p:spPr>
          <a:xfrm>
            <a:off x="364700" y="1697238"/>
            <a:ext cx="7859201" cy="1749025"/>
          </a:xfrm>
          <a:prstGeom prst="rect">
            <a:avLst/>
          </a:prstGeom>
          <a:noFill/>
          <a:ln>
            <a:noFill/>
          </a:ln>
        </p:spPr>
      </p:pic>
      <p:sp>
        <p:nvSpPr>
          <p:cNvPr id="556" name="Google Shape;556;p70"/>
          <p:cNvSpPr/>
          <p:nvPr/>
        </p:nvSpPr>
        <p:spPr>
          <a:xfrm>
            <a:off x="5807875" y="925025"/>
            <a:ext cx="2638500" cy="357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Where is the content stored?</a:t>
            </a:r>
            <a:endParaRPr/>
          </a:p>
        </p:txBody>
      </p:sp>
      <p:cxnSp>
        <p:nvCxnSpPr>
          <p:cNvPr id="557" name="Google Shape;557;p70"/>
          <p:cNvCxnSpPr>
            <a:stCxn id="556" idx="1"/>
          </p:cNvCxnSpPr>
          <p:nvPr/>
        </p:nvCxnSpPr>
        <p:spPr>
          <a:xfrm flipH="1">
            <a:off x="4048675" y="1103675"/>
            <a:ext cx="1759200" cy="1201200"/>
          </a:xfrm>
          <a:prstGeom prst="straightConnector1">
            <a:avLst/>
          </a:prstGeom>
          <a:noFill/>
          <a:ln cap="flat" cmpd="sng" w="19050">
            <a:solidFill>
              <a:schemeClr val="dk2"/>
            </a:solidFill>
            <a:prstDash val="solid"/>
            <a:round/>
            <a:headEnd len="med" w="med" type="none"/>
            <a:tailEnd len="med" w="med" type="triangle"/>
          </a:ln>
        </p:spPr>
      </p:cxnSp>
      <p:sp>
        <p:nvSpPr>
          <p:cNvPr id="558" name="Google Shape;558;p70"/>
          <p:cNvSpPr/>
          <p:nvPr/>
        </p:nvSpPr>
        <p:spPr>
          <a:xfrm>
            <a:off x="303300" y="3744400"/>
            <a:ext cx="1759200" cy="66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Array of columns. What format do you want the result in?</a:t>
            </a:r>
            <a:endParaRPr/>
          </a:p>
        </p:txBody>
      </p:sp>
      <p:cxnSp>
        <p:nvCxnSpPr>
          <p:cNvPr id="559" name="Google Shape;559;p70"/>
          <p:cNvCxnSpPr>
            <a:stCxn id="558" idx="1"/>
          </p:cNvCxnSpPr>
          <p:nvPr/>
        </p:nvCxnSpPr>
        <p:spPr>
          <a:xfrm flipH="1" rot="10800000">
            <a:off x="303300" y="2509000"/>
            <a:ext cx="500400" cy="1569600"/>
          </a:xfrm>
          <a:prstGeom prst="straightConnector1">
            <a:avLst/>
          </a:prstGeom>
          <a:noFill/>
          <a:ln cap="flat" cmpd="sng" w="19050">
            <a:solidFill>
              <a:schemeClr val="dk2"/>
            </a:solidFill>
            <a:prstDash val="solid"/>
            <a:round/>
            <a:headEnd len="med" w="med" type="none"/>
            <a:tailEnd len="med" w="med" type="triangle"/>
          </a:ln>
        </p:spPr>
      </p:cxnSp>
      <p:sp>
        <p:nvSpPr>
          <p:cNvPr id="560" name="Google Shape;560;p70"/>
          <p:cNvSpPr/>
          <p:nvPr/>
        </p:nvSpPr>
        <p:spPr>
          <a:xfrm>
            <a:off x="2191200" y="3820750"/>
            <a:ext cx="2380800" cy="51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Predicate to filter data. What rows are selected?</a:t>
            </a:r>
            <a:endParaRPr/>
          </a:p>
        </p:txBody>
      </p:sp>
      <p:cxnSp>
        <p:nvCxnSpPr>
          <p:cNvPr id="561" name="Google Shape;561;p70"/>
          <p:cNvCxnSpPr>
            <a:stCxn id="560" idx="1"/>
          </p:cNvCxnSpPr>
          <p:nvPr/>
        </p:nvCxnSpPr>
        <p:spPr>
          <a:xfrm flipH="1" rot="10800000">
            <a:off x="2191200" y="2950600"/>
            <a:ext cx="53100" cy="1128000"/>
          </a:xfrm>
          <a:prstGeom prst="straightConnector1">
            <a:avLst/>
          </a:prstGeom>
          <a:noFill/>
          <a:ln cap="flat" cmpd="sng" w="19050">
            <a:solidFill>
              <a:schemeClr val="dk2"/>
            </a:solidFill>
            <a:prstDash val="solid"/>
            <a:round/>
            <a:headEnd len="med" w="med" type="none"/>
            <a:tailEnd len="med" w="med" type="triangle"/>
          </a:ln>
        </p:spPr>
      </p:cxnSp>
      <p:sp>
        <p:nvSpPr>
          <p:cNvPr id="562" name="Google Shape;562;p70"/>
          <p:cNvSpPr/>
          <p:nvPr/>
        </p:nvSpPr>
        <p:spPr>
          <a:xfrm>
            <a:off x="4700700" y="3861125"/>
            <a:ext cx="1837200" cy="86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Additional</a:t>
            </a:r>
            <a:r>
              <a:rPr lang="sv-SE"/>
              <a:t> optional arguments to filter data (handle missing data, etc.)</a:t>
            </a:r>
            <a:endParaRPr/>
          </a:p>
        </p:txBody>
      </p:sp>
      <p:cxnSp>
        <p:nvCxnSpPr>
          <p:cNvPr id="563" name="Google Shape;563;p70"/>
          <p:cNvCxnSpPr>
            <a:stCxn id="562" idx="0"/>
          </p:cNvCxnSpPr>
          <p:nvPr/>
        </p:nvCxnSpPr>
        <p:spPr>
          <a:xfrm rot="10800000">
            <a:off x="2350500" y="3102125"/>
            <a:ext cx="3268800" cy="759000"/>
          </a:xfrm>
          <a:prstGeom prst="straightConnector1">
            <a:avLst/>
          </a:prstGeom>
          <a:noFill/>
          <a:ln cap="flat" cmpd="sng" w="19050">
            <a:solidFill>
              <a:schemeClr val="dk2"/>
            </a:solidFill>
            <a:prstDash val="solid"/>
            <a:round/>
            <a:headEnd len="med" w="med" type="none"/>
            <a:tailEnd len="med" w="med" type="triangle"/>
          </a:ln>
        </p:spPr>
      </p:cxnSp>
      <p:sp>
        <p:nvSpPr>
          <p:cNvPr id="564" name="Google Shape;564;p70"/>
          <p:cNvSpPr/>
          <p:nvPr/>
        </p:nvSpPr>
        <p:spPr>
          <a:xfrm>
            <a:off x="7066500" y="3875525"/>
            <a:ext cx="1289100" cy="759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How should elements be ordered?</a:t>
            </a:r>
            <a:endParaRPr/>
          </a:p>
        </p:txBody>
      </p:sp>
      <p:cxnSp>
        <p:nvCxnSpPr>
          <p:cNvPr id="565" name="Google Shape;565;p70"/>
          <p:cNvCxnSpPr>
            <a:stCxn id="564" idx="0"/>
          </p:cNvCxnSpPr>
          <p:nvPr/>
        </p:nvCxnSpPr>
        <p:spPr>
          <a:xfrm rot="10800000">
            <a:off x="2395950" y="3329525"/>
            <a:ext cx="5315100" cy="5460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sp>
        <p:nvSpPr>
          <p:cNvPr id="571" name="Google Shape;571;p7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72" name="Google Shape;572;p7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Access Example</a:t>
            </a:r>
            <a:endParaRPr/>
          </a:p>
        </p:txBody>
      </p:sp>
      <p:pic>
        <p:nvPicPr>
          <p:cNvPr id="573" name="Google Shape;573;p71"/>
          <p:cNvPicPr preferRelativeResize="0"/>
          <p:nvPr/>
        </p:nvPicPr>
        <p:blipFill>
          <a:blip r:embed="rId3">
            <a:alphaModFix/>
          </a:blip>
          <a:stretch>
            <a:fillRect/>
          </a:stretch>
        </p:blipFill>
        <p:spPr>
          <a:xfrm>
            <a:off x="187950" y="1350950"/>
            <a:ext cx="6627616" cy="1302750"/>
          </a:xfrm>
          <a:prstGeom prst="rect">
            <a:avLst/>
          </a:prstGeom>
          <a:noFill/>
          <a:ln>
            <a:noFill/>
          </a:ln>
        </p:spPr>
      </p:pic>
      <p:sp>
        <p:nvSpPr>
          <p:cNvPr id="574" name="Google Shape;574;p71"/>
          <p:cNvSpPr txBox="1"/>
          <p:nvPr/>
        </p:nvSpPr>
        <p:spPr>
          <a:xfrm>
            <a:off x="7657900" y="1486100"/>
            <a:ext cx="1486200" cy="116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The fields that we want in the result (the projection)</a:t>
            </a:r>
            <a:endParaRPr/>
          </a:p>
        </p:txBody>
      </p:sp>
      <p:pic>
        <p:nvPicPr>
          <p:cNvPr id="575" name="Google Shape;575;p71"/>
          <p:cNvPicPr preferRelativeResize="0"/>
          <p:nvPr/>
        </p:nvPicPr>
        <p:blipFill>
          <a:blip r:embed="rId4">
            <a:alphaModFix/>
          </a:blip>
          <a:stretch>
            <a:fillRect/>
          </a:stretch>
        </p:blipFill>
        <p:spPr>
          <a:xfrm>
            <a:off x="187950" y="2722250"/>
            <a:ext cx="5741862" cy="2058175"/>
          </a:xfrm>
          <a:prstGeom prst="rect">
            <a:avLst/>
          </a:prstGeom>
          <a:noFill/>
          <a:ln>
            <a:noFill/>
          </a:ln>
        </p:spPr>
      </p:pic>
      <p:sp>
        <p:nvSpPr>
          <p:cNvPr id="576" name="Google Shape;576;p71"/>
          <p:cNvSpPr txBox="1"/>
          <p:nvPr/>
        </p:nvSpPr>
        <p:spPr>
          <a:xfrm>
            <a:off x="6141500" y="3851700"/>
            <a:ext cx="2365500" cy="27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Does the entry match the first element of the argument array?</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sp>
        <p:nvSpPr>
          <p:cNvPr id="582" name="Google Shape;582;p7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83" name="Google Shape;583;p7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Inserting Data</a:t>
            </a:r>
            <a:endParaRPr/>
          </a:p>
        </p:txBody>
      </p:sp>
      <p:pic>
        <p:nvPicPr>
          <p:cNvPr id="584" name="Google Shape;584;p72"/>
          <p:cNvPicPr preferRelativeResize="0"/>
          <p:nvPr/>
        </p:nvPicPr>
        <p:blipFill>
          <a:blip r:embed="rId3">
            <a:alphaModFix/>
          </a:blip>
          <a:stretch>
            <a:fillRect/>
          </a:stretch>
        </p:blipFill>
        <p:spPr>
          <a:xfrm>
            <a:off x="575050" y="1282400"/>
            <a:ext cx="7856226" cy="357250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7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91" name="Google Shape;591;p7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Updating Data</a:t>
            </a:r>
            <a:endParaRPr/>
          </a:p>
        </p:txBody>
      </p:sp>
      <p:sp>
        <p:nvSpPr>
          <p:cNvPr id="592" name="Google Shape;592;p73"/>
          <p:cNvSpPr txBox="1"/>
          <p:nvPr>
            <p:ph idx="1" type="body"/>
          </p:nvPr>
        </p:nvSpPr>
        <p:spPr>
          <a:xfrm>
            <a:off x="468899" y="1282400"/>
            <a:ext cx="25791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t>Combines updated values (like insertion) with selection criteria (like a query).</a:t>
            </a:r>
            <a:endParaRPr/>
          </a:p>
        </p:txBody>
      </p:sp>
      <p:pic>
        <p:nvPicPr>
          <p:cNvPr id="593" name="Google Shape;593;p73"/>
          <p:cNvPicPr preferRelativeResize="0"/>
          <p:nvPr/>
        </p:nvPicPr>
        <p:blipFill>
          <a:blip r:embed="rId3">
            <a:alphaModFix/>
          </a:blip>
          <a:stretch>
            <a:fillRect/>
          </a:stretch>
        </p:blipFill>
        <p:spPr>
          <a:xfrm>
            <a:off x="3260275" y="1205663"/>
            <a:ext cx="5762399" cy="363377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8" name="Shape 598"/>
        <p:cNvGrpSpPr/>
        <p:nvPr/>
      </p:nvGrpSpPr>
      <p:grpSpPr>
        <a:xfrm>
          <a:off x="0" y="0"/>
          <a:ext cx="0" cy="0"/>
          <a:chOff x="0" y="0"/>
          <a:chExt cx="0" cy="0"/>
        </a:xfrm>
      </p:grpSpPr>
      <p:sp>
        <p:nvSpPr>
          <p:cNvPr id="599" name="Google Shape;599;p7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00" name="Google Shape;600;p7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Delete Data</a:t>
            </a:r>
            <a:endParaRPr/>
          </a:p>
        </p:txBody>
      </p:sp>
      <p:pic>
        <p:nvPicPr>
          <p:cNvPr id="601" name="Google Shape;601;p74"/>
          <p:cNvPicPr preferRelativeResize="0"/>
          <p:nvPr/>
        </p:nvPicPr>
        <p:blipFill>
          <a:blip r:embed="rId3">
            <a:alphaModFix/>
          </a:blip>
          <a:stretch>
            <a:fillRect/>
          </a:stretch>
        </p:blipFill>
        <p:spPr>
          <a:xfrm>
            <a:off x="223650" y="1367662"/>
            <a:ext cx="8696675" cy="34827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sp>
        <p:nvSpPr>
          <p:cNvPr id="607" name="Google Shape;607;p7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08" name="Google Shape;608;p7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Not Covered</a:t>
            </a:r>
            <a:endParaRPr/>
          </a:p>
        </p:txBody>
      </p:sp>
      <p:sp>
        <p:nvSpPr>
          <p:cNvPr id="609" name="Google Shape;609;p7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So much more!</a:t>
            </a:r>
            <a:endParaRPr b="1"/>
          </a:p>
          <a:p>
            <a:pPr indent="-393700" lvl="0" marL="457200" rtl="0" algn="l">
              <a:spcBef>
                <a:spcPts val="0"/>
              </a:spcBef>
              <a:spcAft>
                <a:spcPts val="0"/>
              </a:spcAft>
              <a:buSzPts val="2600"/>
              <a:buChar char="•"/>
            </a:pPr>
            <a:r>
              <a:rPr lang="sv-SE"/>
              <a:t>Creating ContentProviders</a:t>
            </a:r>
            <a:endParaRPr/>
          </a:p>
          <a:p>
            <a:pPr indent="-393700" lvl="0" marL="457200" rtl="0" algn="l">
              <a:spcBef>
                <a:spcPts val="0"/>
              </a:spcBef>
              <a:spcAft>
                <a:spcPts val="0"/>
              </a:spcAft>
              <a:buSzPts val="2600"/>
              <a:buChar char="•"/>
            </a:pPr>
            <a:r>
              <a:rPr lang="sv-SE"/>
              <a:t>Notifications</a:t>
            </a:r>
            <a:endParaRPr/>
          </a:p>
          <a:p>
            <a:pPr indent="-393700" lvl="0" marL="457200" rtl="0" algn="l">
              <a:spcBef>
                <a:spcPts val="0"/>
              </a:spcBef>
              <a:spcAft>
                <a:spcPts val="0"/>
              </a:spcAft>
              <a:buSzPts val="2600"/>
              <a:buChar char="•"/>
            </a:pPr>
            <a:r>
              <a:rPr lang="sv-SE"/>
              <a:t>Security</a:t>
            </a:r>
            <a:endParaRPr/>
          </a:p>
          <a:p>
            <a:pPr indent="-393700" lvl="0" marL="457200" rtl="0" algn="l">
              <a:spcBef>
                <a:spcPts val="0"/>
              </a:spcBef>
              <a:spcAft>
                <a:spcPts val="0"/>
              </a:spcAft>
              <a:buSzPts val="2600"/>
              <a:buChar char="•"/>
            </a:pPr>
            <a:r>
              <a:rPr lang="sv-SE"/>
              <a:t>Packaging/Signing/Publishing Apps</a:t>
            </a:r>
            <a:endParaRPr/>
          </a:p>
          <a:p>
            <a:pPr indent="-393700" lvl="0" marL="457200" rtl="0" algn="l">
              <a:spcBef>
                <a:spcPts val="0"/>
              </a:spcBef>
              <a:spcAft>
                <a:spcPts val="0"/>
              </a:spcAft>
              <a:buSzPts val="2600"/>
              <a:buChar char="•"/>
            </a:pPr>
            <a:r>
              <a:rPr lang="sv-SE"/>
              <a:t>App Versions</a:t>
            </a:r>
            <a:endParaRPr/>
          </a:p>
          <a:p>
            <a:pPr indent="-393700" lvl="0" marL="457200" rtl="0" algn="l">
              <a:spcBef>
                <a:spcPts val="0"/>
              </a:spcBef>
              <a:spcAft>
                <a:spcPts val="0"/>
              </a:spcAft>
              <a:buSzPts val="2600"/>
              <a:buChar char="•"/>
            </a:pPr>
            <a:r>
              <a:rPr lang="sv-SE"/>
              <a:t>… </a:t>
            </a:r>
            <a:endParaRPr/>
          </a:p>
          <a:p>
            <a:pPr indent="-393700" lvl="0" marL="457200" rtl="0" algn="l">
              <a:spcBef>
                <a:spcPts val="0"/>
              </a:spcBef>
              <a:spcAft>
                <a:spcPts val="0"/>
              </a:spcAft>
              <a:buSzPts val="2600"/>
              <a:buChar char="•"/>
            </a:pPr>
            <a:r>
              <a:rPr b="1" lang="sv-SE"/>
              <a:t>More resources: https://developer.android.com/</a:t>
            </a:r>
            <a:endParaRPr b="1"/>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sp>
        <p:nvSpPr>
          <p:cNvPr id="615" name="Google Shape;615;p7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16" name="Google Shape;616;p7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What’s Next?</a:t>
            </a:r>
            <a:endParaRPr/>
          </a:p>
        </p:txBody>
      </p:sp>
      <p:sp>
        <p:nvSpPr>
          <p:cNvPr id="617" name="Google Shape;617;p7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Friday: Project Follow-Up</a:t>
            </a:r>
            <a:endParaRPr/>
          </a:p>
          <a:p>
            <a:pPr indent="-393700" lvl="0" marL="457200" rtl="0" algn="l">
              <a:spcBef>
                <a:spcPts val="0"/>
              </a:spcBef>
              <a:spcAft>
                <a:spcPts val="0"/>
              </a:spcAft>
              <a:buSzPts val="2600"/>
              <a:buChar char="•"/>
            </a:pPr>
            <a:r>
              <a:rPr lang="sv-SE"/>
              <a:t>Monday: Cloud Deployment</a:t>
            </a:r>
            <a:endParaRPr/>
          </a:p>
          <a:p>
            <a:pPr indent="-393700" lvl="0" marL="457200" rtl="0" algn="l">
              <a:spcBef>
                <a:spcPts val="0"/>
              </a:spcBef>
              <a:spcAft>
                <a:spcPts val="0"/>
              </a:spcAft>
              <a:buSzPts val="2600"/>
              <a:buChar char="•"/>
            </a:pPr>
            <a:r>
              <a:rPr lang="sv-SE"/>
              <a:t>Milestone 3</a:t>
            </a:r>
            <a:endParaRPr/>
          </a:p>
          <a:p>
            <a:pPr indent="-368300" lvl="1" marL="914400" rtl="0" algn="l">
              <a:spcBef>
                <a:spcPts val="0"/>
              </a:spcBef>
              <a:spcAft>
                <a:spcPts val="0"/>
              </a:spcAft>
              <a:buSzPts val="2200"/>
              <a:buChar char="•"/>
            </a:pPr>
            <a:r>
              <a:rPr lang="sv-SE"/>
              <a:t>Android + Presentation</a:t>
            </a:r>
            <a:endParaRPr b="1"/>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158" name="Google Shape;158;p2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Testing</a:t>
            </a:r>
            <a:endParaRPr/>
          </a:p>
        </p:txBody>
      </p:sp>
      <p:sp>
        <p:nvSpPr>
          <p:cNvPr id="159" name="Google Shape;159;p24"/>
          <p:cNvSpPr txBox="1"/>
          <p:nvPr>
            <p:ph idx="1" type="body"/>
          </p:nvPr>
        </p:nvSpPr>
        <p:spPr>
          <a:xfrm>
            <a:off x="468895" y="1282400"/>
            <a:ext cx="4103100" cy="3480300"/>
          </a:xfrm>
          <a:prstGeom prst="rect">
            <a:avLst/>
          </a:prstGeom>
        </p:spPr>
        <p:txBody>
          <a:bodyPr anchorCtr="0" anchor="t" bIns="45700" lIns="91425" spcFirstLastPara="1" rIns="91425" wrap="square" tIns="45700">
            <a:noAutofit/>
          </a:bodyPr>
          <a:lstStyle/>
          <a:p>
            <a:pPr indent="-381000" lvl="0" marL="457200" marR="0" rtl="0" algn="l">
              <a:lnSpc>
                <a:spcPct val="90000"/>
              </a:lnSpc>
              <a:spcBef>
                <a:spcPts val="1000"/>
              </a:spcBef>
              <a:spcAft>
                <a:spcPts val="0"/>
              </a:spcAft>
              <a:buClr>
                <a:schemeClr val="dk1"/>
              </a:buClr>
              <a:buSzPts val="2400"/>
              <a:buFont typeface="Arial"/>
              <a:buChar char="•"/>
            </a:pPr>
            <a:r>
              <a:rPr lang="sv-SE" sz="2400"/>
              <a:t>70/20/10 recommended.</a:t>
            </a:r>
            <a:endParaRPr sz="2400"/>
          </a:p>
          <a:p>
            <a:pPr indent="-381000" lvl="0" marL="457200" marR="0" rtl="0" algn="l">
              <a:lnSpc>
                <a:spcPct val="90000"/>
              </a:lnSpc>
              <a:spcBef>
                <a:spcPts val="0"/>
              </a:spcBef>
              <a:spcAft>
                <a:spcPts val="0"/>
              </a:spcAft>
              <a:buSzPts val="2400"/>
              <a:buChar char="•"/>
            </a:pPr>
            <a:r>
              <a:rPr lang="sv-SE" sz="2400"/>
              <a:t>Unit tests execute quickly, without emulator or devices.</a:t>
            </a:r>
            <a:endParaRPr sz="2400"/>
          </a:p>
          <a:p>
            <a:pPr indent="-381000" lvl="0" marL="457200" marR="0" rtl="0" algn="l">
              <a:lnSpc>
                <a:spcPct val="90000"/>
              </a:lnSpc>
              <a:spcBef>
                <a:spcPts val="0"/>
              </a:spcBef>
              <a:spcAft>
                <a:spcPts val="0"/>
              </a:spcAft>
              <a:buSzPts val="2400"/>
              <a:buChar char="•"/>
            </a:pPr>
            <a:r>
              <a:rPr lang="sv-SE" sz="2400"/>
              <a:t>UI tests must run in Android, are very slow.</a:t>
            </a:r>
            <a:endParaRPr sz="2400"/>
          </a:p>
          <a:p>
            <a:pPr indent="-381000" lvl="0" marL="457200" marR="0" rtl="0" algn="l">
              <a:lnSpc>
                <a:spcPct val="90000"/>
              </a:lnSpc>
              <a:spcBef>
                <a:spcPts val="0"/>
              </a:spcBef>
              <a:spcAft>
                <a:spcPts val="0"/>
              </a:spcAft>
              <a:buSzPts val="2400"/>
              <a:buChar char="•"/>
            </a:pPr>
            <a:r>
              <a:rPr lang="sv-SE" sz="2400"/>
              <a:t>Well-tested units reduce likelihood of integration issues, making high levels of testing easier.</a:t>
            </a:r>
            <a:endParaRPr sz="2400"/>
          </a:p>
        </p:txBody>
      </p:sp>
      <p:pic>
        <p:nvPicPr>
          <p:cNvPr id="160" name="Google Shape;160;p24"/>
          <p:cNvPicPr preferRelativeResize="0"/>
          <p:nvPr/>
        </p:nvPicPr>
        <p:blipFill>
          <a:blip r:embed="rId3">
            <a:alphaModFix/>
          </a:blip>
          <a:stretch>
            <a:fillRect/>
          </a:stretch>
        </p:blipFill>
        <p:spPr>
          <a:xfrm>
            <a:off x="4572000" y="1407850"/>
            <a:ext cx="4572000" cy="281558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67" name="Google Shape;167;p2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Testing Lifecycle</a:t>
            </a:r>
            <a:endParaRPr/>
          </a:p>
        </p:txBody>
      </p:sp>
      <p:sp>
        <p:nvSpPr>
          <p:cNvPr id="168" name="Google Shape;168;p25"/>
          <p:cNvSpPr txBox="1"/>
          <p:nvPr>
            <p:ph idx="1" type="body"/>
          </p:nvPr>
        </p:nvSpPr>
        <p:spPr>
          <a:xfrm>
            <a:off x="468900" y="1282400"/>
            <a:ext cx="42624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Create and test code in iterative cycles.</a:t>
            </a:r>
            <a:endParaRPr/>
          </a:p>
          <a:p>
            <a:pPr indent="-368300" lvl="1" marL="914400" rtl="0" algn="l">
              <a:spcBef>
                <a:spcPts val="0"/>
              </a:spcBef>
              <a:spcAft>
                <a:spcPts val="0"/>
              </a:spcAft>
              <a:buSzPts val="2200"/>
              <a:buChar char="•"/>
            </a:pPr>
            <a:r>
              <a:rPr lang="sv-SE"/>
              <a:t>Write test cases before you code!</a:t>
            </a:r>
            <a:endParaRPr/>
          </a:p>
          <a:p>
            <a:pPr indent="-368300" lvl="1" marL="914400" rtl="0" algn="l">
              <a:spcBef>
                <a:spcPts val="0"/>
              </a:spcBef>
              <a:spcAft>
                <a:spcPts val="0"/>
              </a:spcAft>
              <a:buSzPts val="2200"/>
              <a:buChar char="•"/>
            </a:pPr>
            <a:r>
              <a:rPr lang="sv-SE"/>
              <a:t>It will fail until you finish the feature (correctly).</a:t>
            </a:r>
            <a:endParaRPr/>
          </a:p>
          <a:p>
            <a:pPr indent="-393700" lvl="0" marL="457200" rtl="0" algn="l">
              <a:spcBef>
                <a:spcPts val="0"/>
              </a:spcBef>
              <a:spcAft>
                <a:spcPts val="0"/>
              </a:spcAft>
              <a:buSzPts val="2600"/>
              <a:buChar char="•"/>
            </a:pPr>
            <a:r>
              <a:rPr lang="sv-SE"/>
              <a:t>Development is a series of nested cycles.</a:t>
            </a:r>
            <a:endParaRPr/>
          </a:p>
          <a:p>
            <a:pPr indent="-368300" lvl="1" marL="914400" rtl="0" algn="l">
              <a:spcBef>
                <a:spcPts val="0"/>
              </a:spcBef>
              <a:spcAft>
                <a:spcPts val="0"/>
              </a:spcAft>
              <a:buSzPts val="2200"/>
              <a:buChar char="•"/>
            </a:pPr>
            <a:r>
              <a:rPr lang="sv-SE"/>
              <a:t>Features tested, and integrated (tested via UI)</a:t>
            </a:r>
            <a:endParaRPr/>
          </a:p>
        </p:txBody>
      </p:sp>
      <p:pic>
        <p:nvPicPr>
          <p:cNvPr id="169" name="Google Shape;169;p25"/>
          <p:cNvPicPr preferRelativeResize="0"/>
          <p:nvPr/>
        </p:nvPicPr>
        <p:blipFill>
          <a:blip r:embed="rId3">
            <a:alphaModFix/>
          </a:blip>
          <a:stretch>
            <a:fillRect/>
          </a:stretch>
        </p:blipFill>
        <p:spPr>
          <a:xfrm>
            <a:off x="4572000" y="1403300"/>
            <a:ext cx="4572000" cy="323849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76" name="Google Shape;176;p2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Thinking in Terms of Modules</a:t>
            </a:r>
            <a:endParaRPr/>
          </a:p>
        </p:txBody>
      </p:sp>
      <p:sp>
        <p:nvSpPr>
          <p:cNvPr id="177" name="Google Shape;177;p2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Develop and test app as a set of modules.</a:t>
            </a:r>
            <a:endParaRPr/>
          </a:p>
          <a:p>
            <a:pPr indent="-368300" lvl="1" marL="914400" rtl="0" algn="l">
              <a:spcBef>
                <a:spcPts val="0"/>
              </a:spcBef>
              <a:spcAft>
                <a:spcPts val="0"/>
              </a:spcAft>
              <a:buSzPts val="2200"/>
              <a:buChar char="•"/>
            </a:pPr>
            <a:r>
              <a:rPr lang="sv-SE"/>
              <a:t>Clusters of classes centered around a task.</a:t>
            </a:r>
            <a:endParaRPr/>
          </a:p>
          <a:p>
            <a:pPr indent="-368300" lvl="1" marL="914400" rtl="0" algn="l">
              <a:spcBef>
                <a:spcPts val="0"/>
              </a:spcBef>
              <a:spcAft>
                <a:spcPts val="0"/>
              </a:spcAft>
              <a:buSzPts val="2200"/>
              <a:buChar char="•"/>
            </a:pPr>
            <a:r>
              <a:rPr lang="sv-SE"/>
              <a:t>Business logic, UI elements, data. </a:t>
            </a:r>
            <a:endParaRPr/>
          </a:p>
          <a:p>
            <a:pPr indent="-368300" lvl="1" marL="914400" rtl="0" algn="l">
              <a:spcBef>
                <a:spcPts val="0"/>
              </a:spcBef>
              <a:spcAft>
                <a:spcPts val="0"/>
              </a:spcAft>
              <a:buSzPts val="2200"/>
              <a:buChar char="•"/>
            </a:pPr>
            <a:r>
              <a:rPr lang="sv-SE"/>
              <a:t>Ex: Task List App</a:t>
            </a:r>
            <a:endParaRPr/>
          </a:p>
          <a:p>
            <a:pPr indent="-342900" lvl="2" marL="1371600" rtl="0" algn="l">
              <a:spcBef>
                <a:spcPts val="0"/>
              </a:spcBef>
              <a:spcAft>
                <a:spcPts val="0"/>
              </a:spcAft>
              <a:buSzPts val="1800"/>
              <a:buChar char="•"/>
            </a:pPr>
            <a:r>
              <a:rPr lang="sv-SE"/>
              <a:t>Creating tasks, viewing stats, attaching photographs</a:t>
            </a:r>
            <a:endParaRPr/>
          </a:p>
          <a:p>
            <a:pPr indent="-393700" lvl="0" marL="457200" rtl="0" algn="l">
              <a:spcBef>
                <a:spcPts val="0"/>
              </a:spcBef>
              <a:spcAft>
                <a:spcPts val="0"/>
              </a:spcAft>
              <a:buSzPts val="2600"/>
              <a:buChar char="•"/>
            </a:pPr>
            <a:r>
              <a:rPr lang="sv-SE"/>
              <a:t>Allows iterative completion of app, independent testing of features.</a:t>
            </a:r>
            <a:endParaRPr/>
          </a:p>
          <a:p>
            <a:pPr indent="-393700" lvl="0" marL="457200" rtl="0" algn="l">
              <a:spcBef>
                <a:spcPts val="0"/>
              </a:spcBef>
              <a:spcAft>
                <a:spcPts val="0"/>
              </a:spcAft>
              <a:buSzPts val="2600"/>
              <a:buChar char="•"/>
            </a:pPr>
            <a:r>
              <a:rPr lang="sv-SE"/>
              <a:t>Create consistent APIs to allow modules to interact</a:t>
            </a:r>
            <a:endParaRPr/>
          </a:p>
          <a:p>
            <a:pPr indent="-393700" lvl="0" marL="457200" rtl="0" algn="l">
              <a:spcBef>
                <a:spcPts val="0"/>
              </a:spcBef>
              <a:spcAft>
                <a:spcPts val="0"/>
              </a:spcAft>
              <a:buSzPts val="2600"/>
              <a:buChar char="•"/>
            </a:pPr>
            <a:r>
              <a:rPr lang="sv-SE"/>
              <a:t>Set well-defined boundaries around modules.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84" name="Google Shape;184;p27"/>
          <p:cNvSpPr txBox="1"/>
          <p:nvPr>
            <p:ph type="title"/>
          </p:nvPr>
        </p:nvSpPr>
        <p:spPr>
          <a:xfrm>
            <a:off x="468890" y="614004"/>
            <a:ext cx="5875200" cy="913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Unit Testing</a:t>
            </a:r>
            <a:endParaRPr/>
          </a:p>
        </p:txBody>
      </p:sp>
      <p:sp>
        <p:nvSpPr>
          <p:cNvPr id="185" name="Google Shape;185;p27"/>
          <p:cNvSpPr txBox="1"/>
          <p:nvPr>
            <p:ph idx="1" type="body"/>
          </p:nvPr>
        </p:nvSpPr>
        <p:spPr>
          <a:xfrm>
            <a:off x="468900" y="1327925"/>
            <a:ext cx="8217900" cy="33546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Test each class (or smallest unit) in isolation.</a:t>
            </a:r>
            <a:endParaRPr/>
          </a:p>
          <a:p>
            <a:pPr indent="-393700" lvl="0" marL="457200" rtl="0" algn="l">
              <a:spcBef>
                <a:spcPts val="0"/>
              </a:spcBef>
              <a:spcAft>
                <a:spcPts val="0"/>
              </a:spcAft>
              <a:buSzPts val="2600"/>
              <a:buChar char="•"/>
            </a:pPr>
            <a:r>
              <a:rPr lang="sv-SE"/>
              <a:t>Test standard interactions, invalid inputs, resource availability (network, files, database).</a:t>
            </a:r>
            <a:endParaRPr/>
          </a:p>
          <a:p>
            <a:pPr indent="-393700" lvl="0" marL="457200" rtl="0" algn="l">
              <a:spcBef>
                <a:spcPts val="0"/>
              </a:spcBef>
              <a:spcAft>
                <a:spcPts val="0"/>
              </a:spcAft>
              <a:buSzPts val="2600"/>
              <a:buChar char="•"/>
            </a:pPr>
            <a:r>
              <a:rPr lang="sv-SE"/>
              <a:t>Tests written in JUnit 4.</a:t>
            </a:r>
            <a:endParaRPr/>
          </a:p>
          <a:p>
            <a:pPr indent="-368300" lvl="1" marL="914400" rtl="0" algn="l">
              <a:spcBef>
                <a:spcPts val="0"/>
              </a:spcBef>
              <a:spcAft>
                <a:spcPts val="0"/>
              </a:spcAft>
              <a:buSzPts val="2200"/>
              <a:buChar char="•"/>
            </a:pPr>
            <a:r>
              <a:rPr lang="sv-SE"/>
              <a:t>AndroidX Test Library provides resources, allows tests to run locally.</a:t>
            </a:r>
            <a:endParaRPr/>
          </a:p>
        </p:txBody>
      </p:sp>
      <p:pic>
        <p:nvPicPr>
          <p:cNvPr id="186" name="Google Shape;186;p27"/>
          <p:cNvPicPr preferRelativeResize="0"/>
          <p:nvPr/>
        </p:nvPicPr>
        <p:blipFill rotWithShape="1">
          <a:blip r:embed="rId3">
            <a:alphaModFix/>
          </a:blip>
          <a:srcRect b="1491" l="0" r="0" t="994"/>
          <a:stretch/>
        </p:blipFill>
        <p:spPr>
          <a:xfrm>
            <a:off x="1563438" y="3593060"/>
            <a:ext cx="6028800" cy="1168500"/>
          </a:xfrm>
          <a:prstGeom prst="rect">
            <a:avLst/>
          </a:prstGeom>
          <a:noFill/>
          <a:ln cap="flat" cmpd="sng" w="9525">
            <a:solidFill>
              <a:srgbClr val="FFFFFF"/>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ster layout">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sta bilden Master">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aster layout">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Title Master blå">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